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7" r:id="rId10"/>
    <p:sldMasterId id="2147483769" r:id="rId11"/>
    <p:sldMasterId id="2147483781" r:id="rId12"/>
    <p:sldMasterId id="2147483793" r:id="rId13"/>
    <p:sldMasterId id="2147483805" r:id="rId14"/>
    <p:sldMasterId id="2147483817" r:id="rId15"/>
    <p:sldMasterId id="2147484008" r:id="rId16"/>
    <p:sldMasterId id="2147484021" r:id="rId17"/>
    <p:sldMasterId id="2147484081" r:id="rId18"/>
  </p:sldMasterIdLst>
  <p:notesMasterIdLst>
    <p:notesMasterId r:id="rId39"/>
  </p:notesMasterIdLst>
  <p:sldIdLst>
    <p:sldId id="256" r:id="rId19"/>
    <p:sldId id="1047" r:id="rId20"/>
    <p:sldId id="964" r:id="rId21"/>
    <p:sldId id="1036" r:id="rId22"/>
    <p:sldId id="1009" r:id="rId23"/>
    <p:sldId id="1026" r:id="rId24"/>
    <p:sldId id="883" r:id="rId25"/>
    <p:sldId id="1024" r:id="rId26"/>
    <p:sldId id="884" r:id="rId27"/>
    <p:sldId id="1018" r:id="rId28"/>
    <p:sldId id="1022" r:id="rId29"/>
    <p:sldId id="1051" r:id="rId30"/>
    <p:sldId id="1008" r:id="rId31"/>
    <p:sldId id="1012" r:id="rId32"/>
    <p:sldId id="1011" r:id="rId33"/>
    <p:sldId id="1052" r:id="rId34"/>
    <p:sldId id="1054" r:id="rId35"/>
    <p:sldId id="1048" r:id="rId36"/>
    <p:sldId id="1055" r:id="rId37"/>
    <p:sldId id="1056" r:id="rId38"/>
  </p:sldIdLst>
  <p:sldSz cx="13004800" cy="97536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 W3" charset="-128"/>
        <a:cs typeface="ヒラギノ角ゴ Pro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08" autoAdjust="0"/>
    <p:restoredTop sz="94660"/>
  </p:normalViewPr>
  <p:slideViewPr>
    <p:cSldViewPr>
      <p:cViewPr>
        <p:scale>
          <a:sx n="41" d="100"/>
          <a:sy n="41" d="100"/>
        </p:scale>
        <p:origin x="-496" y="-4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5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charset="0"/>
                <a:ea typeface="ヒラギノ角ゴ Pro W3" charset="-128"/>
                <a:cs typeface="ヒラギノ角ゴ Pro W3" charset="-128"/>
                <a:sym typeface="Gill Sans" charset="0"/>
              </a:defRPr>
            </a:lvl1pPr>
          </a:lstStyle>
          <a:p>
            <a:pPr>
              <a:defRPr/>
            </a:pPr>
            <a:fld id="{392516BA-99B3-9D4B-BFD2-07AF68330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1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28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28" charset="0"/>
        <a:ea typeface="ＭＳ Ｐゴシック" pitchFamily="2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BB088-2ABE-A04E-83A1-BE47FB16C0FF}" type="slidenum">
              <a:rPr lang="en-US"/>
              <a:pPr/>
              <a:t>1</a:t>
            </a:fld>
            <a:endParaRPr lang="en-US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Gill San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8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F8E9E-2765-0045-A4DE-114B742E68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12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DBE2E-6981-3447-B3C1-EF30A154B0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745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227A0-6B60-DA49-A90D-B0204C6719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418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BDA2A-6F83-714C-B3D3-C8286A5F9C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8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BFF78D-AA16-3C43-92EE-6ED5C0C199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99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E47FB-6BE6-554D-AE0C-23A310E303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074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F9145-619F-0E4B-8812-D1F262C689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955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3D03A-569B-2E42-8214-4030FC5877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021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F1AD9C-3E13-9645-B080-FF46001963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333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B7760-424F-4E4F-8524-43A7351C13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840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5920" y="866987"/>
            <a:ext cx="2763520" cy="7802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866987"/>
            <a:ext cx="8073813" cy="7802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77C0F-A26E-B846-A19E-04F993173B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666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866987"/>
            <a:ext cx="1105408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10773" y="2817707"/>
            <a:ext cx="5418667" cy="2817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10773" y="5852160"/>
            <a:ext cx="5418667" cy="2817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DE0F6-E77D-054E-B8C2-3EC9B0A67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655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7" indent="0" algn="ctr">
              <a:buNone/>
              <a:defRPr/>
            </a:lvl3pPr>
            <a:lvl4pPr marL="1371460" indent="0" algn="ctr">
              <a:buNone/>
              <a:defRPr/>
            </a:lvl4pPr>
            <a:lvl5pPr marL="1828612" indent="0" algn="ctr">
              <a:buNone/>
              <a:defRPr/>
            </a:lvl5pPr>
            <a:lvl6pPr marL="2285767" indent="0" algn="ctr">
              <a:buNone/>
              <a:defRPr/>
            </a:lvl6pPr>
            <a:lvl7pPr marL="2742919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62679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867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7" indent="0">
              <a:buNone/>
              <a:defRPr sz="1600"/>
            </a:lvl3pPr>
            <a:lvl4pPr marL="1371460" indent="0">
              <a:buNone/>
              <a:defRPr sz="1400"/>
            </a:lvl4pPr>
            <a:lvl5pPr marL="1828612" indent="0">
              <a:buNone/>
              <a:defRPr sz="1400"/>
            </a:lvl5pPr>
            <a:lvl6pPr marL="2285767" indent="0">
              <a:buNone/>
              <a:defRPr sz="1400"/>
            </a:lvl6pPr>
            <a:lvl7pPr marL="2742919" indent="0">
              <a:buNone/>
              <a:defRPr sz="1400"/>
            </a:lvl7pPr>
            <a:lvl8pPr marL="3200072" indent="0">
              <a:buNone/>
              <a:defRPr sz="1400"/>
            </a:lvl8pPr>
            <a:lvl9pPr marL="365722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896652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9399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090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37434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299071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1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284946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7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7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152" indent="0">
              <a:buNone/>
              <a:defRPr sz="2800"/>
            </a:lvl2pPr>
            <a:lvl3pPr marL="914307" indent="0">
              <a:buNone/>
              <a:defRPr sz="2400"/>
            </a:lvl3pPr>
            <a:lvl4pPr marL="1371460" indent="0">
              <a:buNone/>
              <a:defRPr sz="2000"/>
            </a:lvl4pPr>
            <a:lvl5pPr marL="1828612" indent="0">
              <a:buNone/>
              <a:defRPr sz="2000"/>
            </a:lvl5pPr>
            <a:lvl6pPr marL="2285767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7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100"/>
            </a:lvl2pPr>
            <a:lvl3pPr marL="914307" indent="0">
              <a:buNone/>
              <a:defRPr sz="1000"/>
            </a:lvl3pPr>
            <a:lvl4pPr marL="1371460" indent="0">
              <a:buNone/>
              <a:defRPr sz="900"/>
            </a:lvl4pPr>
            <a:lvl5pPr marL="1828612" indent="0">
              <a:buNone/>
              <a:defRPr sz="900"/>
            </a:lvl5pPr>
            <a:lvl6pPr marL="2285767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582764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5741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1"/>
            <a:ext cx="2616201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2" y="1638301"/>
            <a:ext cx="7696201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19243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4280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1023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460729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2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17605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6400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3925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465118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20776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77618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36719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522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pitchFamily="2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77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Lucida Grande" pitchFamily="2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5360" y="866987"/>
            <a:ext cx="1105408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2817707"/>
            <a:ext cx="11054080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0" y="8886613"/>
            <a:ext cx="270933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l">
              <a:defRPr sz="2000" b="0">
                <a:ea typeface="ＭＳ Ｐゴシック" charset="-128"/>
                <a:cs typeface="ＭＳ Ｐゴシック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7" y="8886613"/>
            <a:ext cx="4118187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>
              <a:defRPr sz="2000" b="0">
                <a:ea typeface="ＭＳ Ｐゴシック" charset="-128"/>
                <a:cs typeface="ＭＳ Ｐゴシック" charset="-128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6613"/>
            <a:ext cx="2709333" cy="65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>
              <a:defRPr sz="2000" b="0"/>
            </a:lvl1pPr>
          </a:lstStyle>
          <a:p>
            <a:pPr eaLnBrk="0" hangingPunct="0"/>
            <a:fld id="{B6561D02-4401-924D-AAFD-C8039B69A82F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5023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130046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95069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2600919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487672" indent="-487672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</a:defRPr>
      </a:lvl2pPr>
      <a:lvl3pPr marL="1625575" indent="-325115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</a:defRPr>
      </a:lvl3pPr>
      <a:lvl4pPr marL="2275804" indent="-3251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4pPr>
      <a:lvl5pPr marL="2926034" indent="-32511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4" tIns="50794" rIns="50794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39725" indent="-339725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9775" indent="-282575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39825" indent="-225425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7025" indent="-225425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4225" indent="-225425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5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307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46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61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28" charset="0"/>
          <a:ea typeface="ヒラギノ角ゴ Pro W3" pitchFamily="28" charset="-128"/>
          <a:cs typeface="ヒラギノ角ゴ Pro W3" pitchFamily="28" charset="-128"/>
          <a:sym typeface="Gill Sans" pitchFamily="28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Lucida Grande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Lucida Grande" pitchFamily="28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pitchFamily="2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84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" Type="http://schemas.openxmlformats.org/officeDocument/2006/relationships/slideLayout" Target="../slideLayouts/slideLayout19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010400"/>
            <a:ext cx="13004800" cy="2133600"/>
          </a:xfrm>
        </p:spPr>
        <p:txBody>
          <a:bodyPr/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>
                <a:solidFill>
                  <a:srgbClr val="FFFF00"/>
                </a:solidFill>
                <a:latin typeface="American Typewriter"/>
              </a:rPr>
              <a:t>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5400" dirty="0" smtClean="0">
                <a:latin typeface="Calibri" charset="0"/>
                <a:ea typeface="Calibri" charset="0"/>
                <a:cs typeface="Calibri" charset="0"/>
              </a:rPr>
            </a:br>
            <a:endParaRPr lang="en-US" sz="54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6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1200" y="5930502"/>
            <a:ext cx="11734800" cy="3810000"/>
          </a:xfrm>
        </p:spPr>
        <p:txBody>
          <a:bodyPr rIns="40639"/>
          <a:lstStyle/>
          <a:p>
            <a:pPr marL="382588" indent="0" eaLnBrk="1" hangingPunct="1">
              <a:lnSpc>
                <a:spcPct val="90000"/>
              </a:lnSpc>
              <a:buFontTx/>
              <a:buNone/>
            </a:pPr>
            <a:endParaRPr lang="en-US" sz="4000" dirty="0" smtClean="0">
              <a:latin typeface="Calibri" charset="0"/>
              <a:ea typeface="Arial" charset="0"/>
              <a:cs typeface="Arial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r>
              <a:rPr lang="en-US" sz="4000" dirty="0" smtClean="0">
                <a:latin typeface="Calibri" charset="0"/>
                <a:ea typeface="Arial" charset="0"/>
                <a:cs typeface="Arial" charset="0"/>
                <a:sym typeface="Arial" charset="0"/>
              </a:rPr>
              <a:t>Moo </a:t>
            </a:r>
            <a:r>
              <a:rPr lang="en-US" sz="4000" dirty="0">
                <a:latin typeface="Calibri" charset="0"/>
                <a:ea typeface="Arial" charset="0"/>
                <a:cs typeface="Arial" charset="0"/>
                <a:sym typeface="Arial" charset="0"/>
              </a:rPr>
              <a:t>K. </a:t>
            </a:r>
            <a:r>
              <a:rPr lang="en-US" sz="4000" dirty="0" smtClean="0">
                <a:latin typeface="Calibri" charset="0"/>
                <a:ea typeface="Arial" charset="0"/>
                <a:cs typeface="Arial" charset="0"/>
                <a:sym typeface="Arial" charset="0"/>
              </a:rPr>
              <a:t>Chung</a:t>
            </a:r>
            <a:endParaRPr lang="en-US" sz="4000" dirty="0">
              <a:latin typeface="Calibri" charset="0"/>
              <a:ea typeface="Arial" charset="0"/>
              <a:cs typeface="Arial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r>
              <a:rPr lang="en-US" sz="4000" dirty="0" err="1" smtClean="0">
                <a:latin typeface="Calibri" charset="0"/>
                <a:ea typeface="Arial" charset="0"/>
                <a:cs typeface="Arial" charset="0"/>
                <a:sym typeface="Arial" charset="0"/>
              </a:rPr>
              <a:t>Waisman</a:t>
            </a:r>
            <a:r>
              <a:rPr lang="en-US" sz="4000" dirty="0" smtClean="0">
                <a:latin typeface="Calibri" charset="0"/>
                <a:ea typeface="Arial" charset="0"/>
                <a:cs typeface="Arial" charset="0"/>
                <a:sym typeface="Arial" charset="0"/>
              </a:rPr>
              <a:t> Laboratory for Brain Imaging and Behavior</a:t>
            </a:r>
            <a:endParaRPr lang="en-US" sz="4000" dirty="0" smtClean="0">
              <a:latin typeface="Calibri" charset="0"/>
              <a:ea typeface="Calibri" charset="0"/>
              <a:cs typeface="Calibri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r>
              <a:rPr lang="en-US" sz="4000" dirty="0" smtClean="0">
                <a:latin typeface="Calibri" charset="0"/>
                <a:ea typeface="Arial" charset="0"/>
                <a:cs typeface="Arial" charset="0"/>
                <a:sym typeface="Arial" charset="0"/>
              </a:rPr>
              <a:t>University </a:t>
            </a:r>
            <a:r>
              <a:rPr lang="en-US" sz="4000" dirty="0">
                <a:latin typeface="Calibri" charset="0"/>
                <a:ea typeface="Arial" charset="0"/>
                <a:cs typeface="Arial" charset="0"/>
                <a:sym typeface="Arial" charset="0"/>
              </a:rPr>
              <a:t>of Wisconsin-</a:t>
            </a:r>
            <a:r>
              <a:rPr lang="en-US" sz="4000" dirty="0" smtClean="0">
                <a:latin typeface="Calibri" charset="0"/>
                <a:ea typeface="Arial" charset="0"/>
                <a:cs typeface="Arial" charset="0"/>
                <a:sym typeface="Arial" charset="0"/>
              </a:rPr>
              <a:t>Madison</a:t>
            </a: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endParaRPr lang="en-US" sz="4000" dirty="0" smtClean="0">
              <a:latin typeface="Calibri" charset="0"/>
              <a:ea typeface="Arial" charset="0"/>
              <a:cs typeface="Arial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r>
              <a:rPr lang="en-US" sz="4000" dirty="0" err="1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www.stat.wisc.edu</a:t>
            </a:r>
            <a:r>
              <a:rPr lang="en-US" sz="4000" dirty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/~</a:t>
            </a:r>
            <a:r>
              <a:rPr lang="en-US" sz="4000" dirty="0" err="1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mchung</a:t>
            </a:r>
            <a:endParaRPr lang="en-US" sz="4000" dirty="0">
              <a:solidFill>
                <a:srgbClr val="FFFF66"/>
              </a:solidFill>
              <a:latin typeface="Calibri" charset="0"/>
              <a:ea typeface="Arial" charset="0"/>
              <a:cs typeface="Arial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endParaRPr lang="en-US" sz="4000" dirty="0">
              <a:latin typeface="Calibri" charset="0"/>
              <a:ea typeface="Arial" charset="0"/>
              <a:cs typeface="Arial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endParaRPr lang="en-US" sz="4000" dirty="0">
              <a:solidFill>
                <a:srgbClr val="FFFF66"/>
              </a:solidFill>
              <a:latin typeface="Calibri" charset="0"/>
              <a:ea typeface="Calibri" charset="0"/>
              <a:cs typeface="Calibri" charset="0"/>
              <a:sym typeface="Arial" charset="0"/>
            </a:endParaRPr>
          </a:p>
          <a:p>
            <a:pPr marL="382588" indent="0" eaLnBrk="1" hangingPunct="1">
              <a:lnSpc>
                <a:spcPct val="90000"/>
              </a:lnSpc>
              <a:buFontTx/>
              <a:buNone/>
            </a:pPr>
            <a:endParaRPr lang="en-US" sz="4000" dirty="0">
              <a:latin typeface="Calibri" charset="0"/>
              <a:ea typeface="Calibri" charset="0"/>
              <a:cs typeface="Calibri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601" y="1981200"/>
            <a:ext cx="12903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66"/>
                </a:solidFill>
                <a:latin typeface="American Typewriter"/>
                <a:cs typeface="American Typewriter"/>
              </a:rPr>
              <a:t>Multivariat</a:t>
            </a:r>
            <a:r>
              <a:rPr lang="en-US" sz="5400" dirty="0" smtClean="0">
                <a:solidFill>
                  <a:srgbClr val="FFFF66"/>
                </a:solidFill>
                <a:latin typeface="American Typewriter"/>
                <a:cs typeface="American Typewriter"/>
              </a:rPr>
              <a:t>e Tensor-Based Morphometry and Its Application to Detecting White Matter Abnormality in Abused Children:</a:t>
            </a:r>
          </a:p>
          <a:p>
            <a:pPr algn="ctr"/>
            <a:r>
              <a:rPr lang="en-US" sz="5400" dirty="0" smtClean="0">
                <a:solidFill>
                  <a:srgbClr val="FFFF66"/>
                </a:solidFill>
                <a:latin typeface="American Typewriter"/>
                <a:cs typeface="American Typewriter"/>
              </a:rPr>
              <a:t>Persistent Homological Approach  </a:t>
            </a:r>
            <a:endParaRPr lang="en-US" sz="5400" dirty="0" smtClean="0">
              <a:solidFill>
                <a:srgbClr val="FFFF66"/>
              </a:solidFill>
              <a:latin typeface="American Typewriter"/>
              <a:cs typeface="American Typewriter"/>
            </a:endParaRPr>
          </a:p>
        </p:txBody>
      </p:sp>
      <p:pic>
        <p:nvPicPr>
          <p:cNvPr id="7" name="Picture 7" descr="mindhomeimag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5424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800" y="0"/>
            <a:ext cx="792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196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991"/>
            <a:ext cx="10845799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Massive </a:t>
            </a:r>
            <a:r>
              <a:rPr lang="en-US" sz="6000" dirty="0" err="1" smtClean="0">
                <a:solidFill>
                  <a:schemeClr val="bg1"/>
                </a:solidFill>
              </a:rPr>
              <a:t>univariate</a:t>
            </a:r>
            <a:r>
              <a:rPr lang="en-US" sz="6000" dirty="0" smtClean="0">
                <a:solidFill>
                  <a:schemeClr val="bg1"/>
                </a:solidFill>
              </a:rPr>
              <a:t> vs. multivariate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398000" y="1981200"/>
            <a:ext cx="1600200" cy="1447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92400" y="2057400"/>
            <a:ext cx="1600200" cy="16002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626600" y="2438400"/>
            <a:ext cx="1524000" cy="12954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160000" y="2743200"/>
            <a:ext cx="1143000" cy="1066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388600" y="3276600"/>
            <a:ext cx="762000" cy="685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921000" y="2286000"/>
            <a:ext cx="1524000" cy="16002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302000" y="2590800"/>
            <a:ext cx="1371600" cy="13716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06800" y="2895600"/>
            <a:ext cx="1219200" cy="12192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987800" y="3276600"/>
            <a:ext cx="990600" cy="9906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21200" y="3657600"/>
            <a:ext cx="609600" cy="685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149600" y="6477000"/>
            <a:ext cx="1600200" cy="1447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454400" y="6781800"/>
            <a:ext cx="1524000" cy="12954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11600" y="7162800"/>
            <a:ext cx="1143000" cy="1066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292600" y="7543800"/>
            <a:ext cx="838200" cy="8382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597400" y="7848600"/>
            <a:ext cx="685800" cy="6858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902200" y="8229600"/>
            <a:ext cx="457200" cy="3810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321800" y="6553200"/>
            <a:ext cx="1600200" cy="16002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9702800" y="6705600"/>
            <a:ext cx="1524000" cy="16002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931400" y="7086600"/>
            <a:ext cx="1371600" cy="13716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0312400" y="8001000"/>
            <a:ext cx="685800" cy="609600"/>
          </a:xfrm>
          <a:prstGeom prst="rect">
            <a:avLst/>
          </a:prstGeom>
          <a:solidFill>
            <a:srgbClr val="DADADA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140200" y="4648200"/>
            <a:ext cx="0" cy="15240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chemeClr val="bg2"/>
            </a:solidFill>
            <a:prstDash val="sysDash"/>
            <a:round/>
            <a:headEnd type="arrow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10312400" y="4419600"/>
            <a:ext cx="0" cy="167640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808080"/>
            </a:solidFill>
            <a:prstDash val="sysDash"/>
            <a:round/>
            <a:headEnd type="arrow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5435600" y="2895600"/>
            <a:ext cx="3505200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808080"/>
            </a:solidFill>
            <a:prstDash val="sysDash"/>
            <a:round/>
            <a:headEnd type="arrow"/>
            <a:tailEnd type="arrow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2235200" y="1676400"/>
            <a:ext cx="3962400" cy="72390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407400" y="1524000"/>
            <a:ext cx="3962400" cy="72390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pitchFamily="28" charset="0"/>
              <a:ea typeface="ヒラギノ角ゴ Pro W3" pitchFamily="28" charset="-128"/>
              <a:cs typeface="ヒラギノ角ゴ Pro W3" pitchFamily="28" charset="-128"/>
              <a:sym typeface="Gill Sans" pitchFamily="28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5511800" y="7543800"/>
            <a:ext cx="3276600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808080"/>
            </a:solidFill>
            <a:prstDash val="sysDash"/>
            <a:round/>
            <a:headEnd type="arrow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292600" y="5257800"/>
            <a:ext cx="5410200" cy="0"/>
          </a:xfrm>
          <a:prstGeom prst="straightConnector1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2768600" y="8839200"/>
            <a:ext cx="203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Group 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398000" y="8839200"/>
            <a:ext cx="203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Group 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4000" y="2514600"/>
            <a:ext cx="16724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Region A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4000" y="7467600"/>
            <a:ext cx="1670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Region B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350000" y="2819400"/>
            <a:ext cx="1800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2"/>
                </a:solidFill>
              </a:rPr>
              <a:t>univariate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73800" y="7467600"/>
            <a:ext cx="18006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2"/>
                </a:solidFill>
              </a:rPr>
              <a:t>univariate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273800" y="5257800"/>
            <a:ext cx="2134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multivariate</a:t>
            </a: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196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0" y="304800"/>
            <a:ext cx="6236137" cy="609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609600"/>
            <a:ext cx="6436711" cy="629206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0160000" y="4191000"/>
            <a:ext cx="685800" cy="99060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682999" y="0"/>
            <a:ext cx="9333973" cy="73866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orrelation </a:t>
            </a:r>
            <a:r>
              <a:rPr lang="en-US" dirty="0" smtClean="0">
                <a:solidFill>
                  <a:schemeClr val="bg1"/>
                </a:solidFill>
              </a:rPr>
              <a:t>map of Jacobian determinants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 descr="correlationmap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9314"/>
            <a:ext cx="13004800" cy="3674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3000" y="5486400"/>
            <a:ext cx="52809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1856 nodes correlation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94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48connectiv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8603"/>
            <a:ext cx="9474200" cy="4254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7800" y="5105400"/>
            <a:ext cx="50116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548 nodes correlation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200" y="-1010007"/>
            <a:ext cx="5181600" cy="6456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398758"/>
            <a:ext cx="6324600" cy="48631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82999" y="0"/>
            <a:ext cx="9333973" cy="73866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orrelation </a:t>
            </a:r>
            <a:r>
              <a:rPr lang="en-US" dirty="0" smtClean="0">
                <a:solidFill>
                  <a:schemeClr val="bg1"/>
                </a:solidFill>
              </a:rPr>
              <a:t>map of Jacobian determinants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826000" y="4648200"/>
            <a:ext cx="0" cy="1066800"/>
          </a:xfrm>
          <a:prstGeom prst="straightConnector1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5715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1074400" y="2438400"/>
            <a:ext cx="1600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15.7mm </a:t>
            </a:r>
            <a:r>
              <a:rPr lang="en-US" sz="2400" dirty="0" err="1" smtClean="0">
                <a:solidFill>
                  <a:schemeClr val="bg1"/>
                </a:solidFill>
              </a:rPr>
              <a:t>internodal</a:t>
            </a:r>
            <a:r>
              <a:rPr lang="en-US" sz="2400" dirty="0" smtClean="0">
                <a:solidFill>
                  <a:schemeClr val="bg1"/>
                </a:solidFill>
              </a:rPr>
              <a:t> distance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11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371600"/>
            <a:ext cx="10388598" cy="7791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3004799" cy="83099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Graph representation of </a:t>
            </a:r>
            <a:r>
              <a:rPr lang="en-US" sz="4800" dirty="0" err="1" smtClean="0">
                <a:solidFill>
                  <a:schemeClr val="bg1"/>
                </a:solidFill>
              </a:rPr>
              <a:t>thresholded</a:t>
            </a:r>
            <a:r>
              <a:rPr lang="en-US" sz="4800" dirty="0" smtClean="0">
                <a:solidFill>
                  <a:schemeClr val="bg1"/>
                </a:solidFill>
              </a:rPr>
              <a:t> correlation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65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88" y="914400"/>
            <a:ext cx="10780059" cy="8330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3004799" cy="83099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Graph representation of </a:t>
            </a:r>
            <a:r>
              <a:rPr lang="en-US" sz="4800" dirty="0" err="1" smtClean="0">
                <a:solidFill>
                  <a:schemeClr val="bg1"/>
                </a:solidFill>
              </a:rPr>
              <a:t>thresholded</a:t>
            </a:r>
            <a:r>
              <a:rPr lang="en-US" sz="4800" dirty="0" smtClean="0">
                <a:solidFill>
                  <a:schemeClr val="bg1"/>
                </a:solidFill>
              </a:rPr>
              <a:t> correlation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70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914400"/>
            <a:ext cx="9500507" cy="6955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13004799" cy="83099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Graph representation of </a:t>
            </a:r>
            <a:r>
              <a:rPr lang="en-US" sz="4800" dirty="0" err="1" smtClean="0">
                <a:solidFill>
                  <a:schemeClr val="bg1"/>
                </a:solidFill>
              </a:rPr>
              <a:t>thresholded</a:t>
            </a:r>
            <a:r>
              <a:rPr lang="en-US" sz="4800" dirty="0" smtClean="0">
                <a:solidFill>
                  <a:schemeClr val="bg1"/>
                </a:solidFill>
              </a:rPr>
              <a:t> correlation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600" y="8077200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rgbClr val="FF6600"/>
                </a:solidFill>
              </a:rPr>
              <a:t>I</a:t>
            </a:r>
            <a:r>
              <a:rPr lang="en-US" sz="4800" i="1" dirty="0" smtClean="0">
                <a:solidFill>
                  <a:srgbClr val="FF6600"/>
                </a:solidFill>
              </a:rPr>
              <a:t>nterpretation</a:t>
            </a:r>
            <a:r>
              <a:rPr lang="en-US" sz="4800" i="1" dirty="0" smtClean="0">
                <a:solidFill>
                  <a:srgbClr val="FF6600"/>
                </a:solidFill>
              </a:rPr>
              <a:t>: </a:t>
            </a:r>
            <a:r>
              <a:rPr lang="en-US" sz="4800" dirty="0" smtClean="0">
                <a:solidFill>
                  <a:schemeClr val="bg1"/>
                </a:solidFill>
              </a:rPr>
              <a:t>PI is </a:t>
            </a:r>
            <a:r>
              <a:rPr lang="en-US" sz="4800" dirty="0" smtClean="0">
                <a:solidFill>
                  <a:schemeClr val="bg1"/>
                </a:solidFill>
              </a:rPr>
              <a:t>structurally more homogenous </a:t>
            </a:r>
            <a:r>
              <a:rPr lang="en-US" sz="4800" dirty="0" smtClean="0">
                <a:solidFill>
                  <a:schemeClr val="bg1"/>
                </a:solidFill>
              </a:rPr>
              <a:t>than the controls.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470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rrelation.at.0.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11900596" cy="891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0600" y="8839200"/>
            <a:ext cx="5560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1856 nodes </a:t>
            </a:r>
            <a:r>
              <a:rPr lang="en-US" dirty="0" err="1" smtClean="0">
                <a:solidFill>
                  <a:srgbClr val="000000"/>
                </a:solidFill>
              </a:rPr>
              <a:t>thresholding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671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2400"/>
            <a:ext cx="11563612" cy="861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0600" y="8839200"/>
            <a:ext cx="54425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548 nodes </a:t>
            </a:r>
            <a:r>
              <a:rPr lang="en-US" dirty="0" err="1" smtClean="0">
                <a:solidFill>
                  <a:srgbClr val="000000"/>
                </a:solidFill>
              </a:rPr>
              <a:t>thresholding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45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7000" y="0"/>
            <a:ext cx="10402973" cy="73866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Dendrogram</a:t>
            </a:r>
            <a:r>
              <a:rPr lang="en-US" dirty="0" smtClean="0">
                <a:solidFill>
                  <a:schemeClr val="bg1"/>
                </a:solidFill>
              </a:rPr>
              <a:t> representation on 1- correlations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20062"/>
            <a:ext cx="12239271" cy="893353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7035800" y="685800"/>
            <a:ext cx="152400" cy="883920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264400" y="9168824"/>
            <a:ext cx="27486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</a:rPr>
              <a:t>Correlation 0.6</a:t>
            </a:r>
            <a:endParaRPr lang="en-US" sz="32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13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8835"/>
            <a:ext cx="12369801" cy="9694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2200" y="1295400"/>
            <a:ext cx="556260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Barcodes on # of connected components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83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/>
          </p:cNvSpPr>
          <p:nvPr>
            <p:ph type="title"/>
          </p:nvPr>
        </p:nvSpPr>
        <p:spPr>
          <a:xfrm>
            <a:off x="1244600" y="914400"/>
            <a:ext cx="10464800" cy="1333500"/>
          </a:xfrm>
        </p:spPr>
        <p:txBody>
          <a:bodyPr/>
          <a:lstStyle/>
          <a:p>
            <a:r>
              <a:rPr lang="en-US" sz="6400" dirty="0" smtClean="0"/>
              <a:t/>
            </a:r>
            <a:br>
              <a:rPr lang="en-US" sz="6400" dirty="0" smtClean="0"/>
            </a:br>
            <a:r>
              <a:rPr lang="en-US" sz="6400" dirty="0" smtClean="0"/>
              <a:t/>
            </a:r>
            <a:br>
              <a:rPr lang="en-US" sz="6400" dirty="0" smtClean="0"/>
            </a:br>
            <a:r>
              <a:rPr lang="en-US" sz="6400" dirty="0" smtClean="0"/>
              <a:t/>
            </a:r>
            <a:br>
              <a:rPr lang="en-US" sz="6400" dirty="0" smtClean="0"/>
            </a:br>
            <a:r>
              <a:rPr lang="en-US" sz="6400" dirty="0" smtClean="0">
                <a:solidFill>
                  <a:srgbClr val="FFFF66"/>
                </a:solidFill>
              </a:rPr>
              <a:t>Acknowledgements</a:t>
            </a:r>
          </a:p>
        </p:txBody>
      </p:sp>
      <p:sp>
        <p:nvSpPr>
          <p:cNvPr id="188419" name="Content Placeholder 2"/>
          <p:cNvSpPr>
            <a:spLocks noGrp="1"/>
          </p:cNvSpPr>
          <p:nvPr>
            <p:ph idx="1"/>
          </p:nvPr>
        </p:nvSpPr>
        <p:spPr>
          <a:xfrm>
            <a:off x="558800" y="3505200"/>
            <a:ext cx="11887200" cy="1130300"/>
          </a:xfrm>
        </p:spPr>
        <p:txBody>
          <a:bodyPr/>
          <a:lstStyle/>
          <a:p>
            <a:pPr>
              <a:buFontTx/>
              <a:buNone/>
            </a:pPr>
            <a:r>
              <a:rPr lang="en-US" sz="4400" dirty="0" smtClean="0">
                <a:latin typeface="Gill Sans" charset="0"/>
                <a:ea typeface="ヒラギノ角ゴ Pro W3" charset="0"/>
                <a:cs typeface="ヒラギノ角ゴ Pro W3" charset="0"/>
              </a:rPr>
              <a:t>Jamie </a:t>
            </a:r>
            <a:r>
              <a:rPr lang="en-US" sz="4400" dirty="0">
                <a:latin typeface="Gill Sans" charset="0"/>
                <a:ea typeface="ヒラギノ角ゴ Pro W3" charset="0"/>
                <a:cs typeface="ヒラギノ角ゴ Pro W3" charset="0"/>
              </a:rPr>
              <a:t>Hanson, </a:t>
            </a:r>
            <a:r>
              <a:rPr lang="en-US" sz="4400" dirty="0" smtClean="0"/>
              <a:t>Richard </a:t>
            </a:r>
            <a:r>
              <a:rPr lang="en-US" sz="4400" dirty="0"/>
              <a:t>Davidson, Seth Pollack</a:t>
            </a:r>
          </a:p>
          <a:p>
            <a:pPr>
              <a:buFontTx/>
              <a:buNone/>
            </a:pPr>
            <a:r>
              <a:rPr lang="en-US" sz="4400" dirty="0">
                <a:solidFill>
                  <a:srgbClr val="FFFF66"/>
                </a:solidFill>
              </a:rPr>
              <a:t>University of Wisconsin-</a:t>
            </a:r>
            <a:r>
              <a:rPr lang="en-US" sz="4400" dirty="0" smtClean="0">
                <a:solidFill>
                  <a:srgbClr val="FFFF66"/>
                </a:solidFill>
              </a:rPr>
              <a:t>Madison</a:t>
            </a:r>
          </a:p>
          <a:p>
            <a:pPr>
              <a:buFontTx/>
              <a:buNone/>
            </a:pPr>
            <a:endParaRPr lang="en-US" sz="4400" dirty="0">
              <a:solidFill>
                <a:srgbClr val="FFFF66"/>
              </a:solidFill>
            </a:endParaRPr>
          </a:p>
          <a:p>
            <a:pPr>
              <a:buFontTx/>
              <a:buNone/>
            </a:pPr>
            <a:r>
              <a:rPr lang="en-US" sz="4400" dirty="0" err="1" smtClean="0">
                <a:latin typeface="Gill Sans" charset="0"/>
                <a:ea typeface="ヒラギノ角ゴ Pro W3" charset="0"/>
                <a:cs typeface="ヒラギノ角ゴ Pro W3" charset="0"/>
              </a:rPr>
              <a:t>Hyekyung</a:t>
            </a:r>
            <a:r>
              <a:rPr lang="en-US" sz="4400" dirty="0" smtClean="0">
                <a:latin typeface="Gill Sans" charset="0"/>
                <a:ea typeface="ヒラギノ角ゴ Pro W3" charset="0"/>
                <a:cs typeface="ヒラギノ角ゴ Pro W3" charset="0"/>
              </a:rPr>
              <a:t> Lee</a:t>
            </a:r>
          </a:p>
          <a:p>
            <a:pPr>
              <a:buFontTx/>
              <a:buNone/>
            </a:pPr>
            <a:r>
              <a:rPr lang="en-US" sz="4400" dirty="0" smtClean="0">
                <a:solidFill>
                  <a:srgbClr val="FFFF66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Seoul National University</a:t>
            </a:r>
          </a:p>
          <a:p>
            <a:pPr>
              <a:buFontTx/>
              <a:buNone/>
            </a:pPr>
            <a:endParaRPr lang="en-US" sz="4400" dirty="0" smtClean="0">
              <a:latin typeface="Gill Sans" charset="0"/>
              <a:ea typeface="ヒラギノ角ゴ Pro W3" charset="0"/>
              <a:cs typeface="ヒラギノ角ゴ Pro W3" charset="0"/>
            </a:endParaRPr>
          </a:p>
          <a:p>
            <a:pPr>
              <a:buFontTx/>
              <a:buNone/>
            </a:pPr>
            <a:r>
              <a:rPr lang="en-US" sz="4400" dirty="0">
                <a:latin typeface="Gill Sans" charset="0"/>
                <a:ea typeface="ヒラギノ角ゴ Pro W3" charset="0"/>
                <a:cs typeface="ヒラギノ角ゴ Pro W3" charset="0"/>
              </a:rPr>
              <a:t>Brian </a:t>
            </a:r>
            <a:r>
              <a:rPr lang="en-US" sz="4400" dirty="0" err="1">
                <a:latin typeface="Gill Sans" charset="0"/>
                <a:ea typeface="ヒラギノ角ゴ Pro W3" charset="0"/>
                <a:cs typeface="ヒラギノ角ゴ Pro W3" charset="0"/>
              </a:rPr>
              <a:t>Avants</a:t>
            </a:r>
            <a:r>
              <a:rPr lang="en-US" sz="4400" dirty="0">
                <a:latin typeface="Gill Sans" charset="0"/>
                <a:ea typeface="ヒラギノ角ゴ Pro W3" charset="0"/>
                <a:cs typeface="ヒラギノ角ゴ Pro W3" charset="0"/>
              </a:rPr>
              <a:t>, James Gee</a:t>
            </a:r>
          </a:p>
          <a:p>
            <a:pPr>
              <a:buFontTx/>
              <a:buNone/>
            </a:pPr>
            <a:r>
              <a:rPr lang="en-US" sz="4400" dirty="0">
                <a:solidFill>
                  <a:srgbClr val="FFFF66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University of </a:t>
            </a:r>
            <a:r>
              <a:rPr lang="en-US" sz="4400" dirty="0" smtClean="0">
                <a:solidFill>
                  <a:srgbClr val="FFFF66"/>
                </a:solidFill>
                <a:latin typeface="Gill Sans" charset="0"/>
                <a:ea typeface="ヒラギノ角ゴ Pro W3" charset="0"/>
                <a:cs typeface="ヒラギノ角ゴ Pro W3" charset="0"/>
              </a:rPr>
              <a:t>Pennsylvania</a:t>
            </a:r>
          </a:p>
          <a:p>
            <a:pPr>
              <a:buFontTx/>
              <a:buNone/>
            </a:pPr>
            <a:endParaRPr lang="en-US" sz="1000" dirty="0" smtClean="0">
              <a:latin typeface="Gill Sans" charset="0"/>
              <a:ea typeface="ヒラギノ角ゴ Pro W3" charset="0"/>
              <a:cs typeface="ヒラギノ角ゴ Pro W3" charset="0"/>
            </a:endParaRPr>
          </a:p>
          <a:p>
            <a:pPr>
              <a:buFontTx/>
              <a:buNone/>
            </a:pPr>
            <a:endParaRPr lang="en-US" sz="1000" dirty="0" smtClean="0">
              <a:solidFill>
                <a:srgbClr val="FFFF66"/>
              </a:solidFill>
            </a:endParaRPr>
          </a:p>
          <a:p>
            <a:pPr>
              <a:buFontTx/>
              <a:buNone/>
            </a:pPr>
            <a:endParaRPr lang="en-US" sz="1000" dirty="0" smtClean="0">
              <a:solidFill>
                <a:srgbClr val="FFFF66"/>
              </a:solidFill>
            </a:endParaRPr>
          </a:p>
          <a:p>
            <a:pPr>
              <a:buFontTx/>
              <a:buNone/>
            </a:pPr>
            <a:endParaRPr lang="en-US" sz="1000" dirty="0" smtClean="0">
              <a:solidFill>
                <a:srgbClr val="FFFF66"/>
              </a:solidFill>
            </a:endParaRPr>
          </a:p>
          <a:p>
            <a:pPr>
              <a:buFontTx/>
              <a:buNone/>
            </a:pPr>
            <a:endParaRPr lang="en-US" sz="1000" dirty="0">
              <a:solidFill>
                <a:srgbClr val="FFFF66"/>
              </a:solidFill>
            </a:endParaRPr>
          </a:p>
          <a:p>
            <a:pPr>
              <a:buFontTx/>
              <a:buNone/>
            </a:pPr>
            <a:endParaRPr lang="en-US" dirty="0" smtClean="0">
              <a:solidFill>
                <a:srgbClr val="FFFF66"/>
              </a:solidFill>
            </a:endParaRPr>
          </a:p>
          <a:p>
            <a:pPr>
              <a:buFontTx/>
              <a:buNone/>
            </a:pPr>
            <a:endParaRPr lang="en-US" sz="5000" dirty="0" smtClean="0">
              <a:solidFill>
                <a:srgbClr val="FFFF66"/>
              </a:solidFill>
            </a:endParaRPr>
          </a:p>
          <a:p>
            <a:pPr>
              <a:buFontTx/>
              <a:buNone/>
            </a:pPr>
            <a:r>
              <a:rPr lang="en-US" sz="5000" dirty="0" smtClean="0">
                <a:solidFill>
                  <a:srgbClr val="FFFF66"/>
                </a:solidFill>
              </a:rPr>
              <a:t> </a:t>
            </a:r>
          </a:p>
          <a:p>
            <a:pPr>
              <a:buFontTx/>
              <a:buNone/>
            </a:pPr>
            <a:endParaRPr lang="en-US" sz="5300" dirty="0" smtClean="0"/>
          </a:p>
          <a:p>
            <a:pPr>
              <a:buFontTx/>
              <a:buNone/>
            </a:pPr>
            <a:endParaRPr lang="en-US" sz="5300" dirty="0" smtClean="0"/>
          </a:p>
        </p:txBody>
      </p:sp>
    </p:spTree>
    <p:extLst>
      <p:ext uri="{BB962C8B-B14F-4D97-AF65-F5344CB8AC3E}">
        <p14:creationId xmlns:p14="http://schemas.microsoft.com/office/powerpoint/2010/main" val="1156315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0" y="7620000"/>
            <a:ext cx="10464800" cy="1676400"/>
          </a:xfrm>
        </p:spPr>
        <p:txBody>
          <a:bodyPr/>
          <a:lstStyle/>
          <a:p>
            <a:r>
              <a:rPr lang="en-US" dirty="0" smtClean="0">
                <a:solidFill>
                  <a:srgbClr val="FFFF66"/>
                </a:solidFill>
              </a:rPr>
              <a:t>What next?</a:t>
            </a:r>
            <a:br>
              <a:rPr lang="en-US" dirty="0" smtClean="0">
                <a:solidFill>
                  <a:srgbClr val="FFFF66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Trying to check the strength of DTI connections</a:t>
            </a:r>
            <a:br>
              <a:rPr lang="en-US" dirty="0" smtClean="0"/>
            </a:br>
            <a:r>
              <a:rPr lang="en-US" dirty="0" smtClean="0"/>
              <a:t>in those nodes showing the group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23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2"/>
          <p:cNvSpPr txBox="1">
            <a:spLocks noChangeArrowheads="1"/>
          </p:cNvSpPr>
          <p:nvPr/>
        </p:nvSpPr>
        <p:spPr bwMode="auto">
          <a:xfrm>
            <a:off x="0" y="33867"/>
            <a:ext cx="7467600" cy="15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FFFFFF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9pPr>
          </a:lstStyle>
          <a:p>
            <a:pPr eaLnBrk="1" hangingPunct="1"/>
            <a:r>
              <a:rPr lang="en-US" sz="4700" dirty="0" smtClean="0">
                <a:solidFill>
                  <a:srgbClr val="FFFF66"/>
                </a:solidFill>
              </a:rPr>
              <a:t>Deformable </a:t>
            </a:r>
            <a:r>
              <a:rPr lang="en-US" sz="4700" dirty="0">
                <a:solidFill>
                  <a:srgbClr val="FFFF66"/>
                </a:solidFill>
              </a:rPr>
              <a:t>g</a:t>
            </a:r>
            <a:r>
              <a:rPr lang="en-US" sz="4700" dirty="0" smtClean="0">
                <a:solidFill>
                  <a:srgbClr val="FFFF66"/>
                </a:solidFill>
              </a:rPr>
              <a:t>rid system</a:t>
            </a:r>
            <a:endParaRPr lang="en-US" sz="4700" dirty="0">
              <a:solidFill>
                <a:srgbClr val="FFFF66"/>
              </a:solidFill>
            </a:endParaRPr>
          </a:p>
          <a:p>
            <a:pPr eaLnBrk="1" hangingPunct="1"/>
            <a:r>
              <a:rPr lang="en-US" sz="4700" dirty="0" smtClean="0"/>
              <a:t>D</a:t>
            </a:r>
            <a:r>
              <a:rPr lang="ja-JP" altLang="en-US" sz="4700" dirty="0" smtClean="0"/>
              <a:t>’</a:t>
            </a:r>
            <a:r>
              <a:rPr lang="en-US" altLang="ja-JP" sz="4700" dirty="0" err="1" smtClean="0"/>
              <a:t>Arcy</a:t>
            </a:r>
            <a:r>
              <a:rPr lang="en-US" altLang="ja-JP" sz="4700" dirty="0" smtClean="0"/>
              <a:t> Thompson 1860-1948</a:t>
            </a:r>
            <a:endParaRPr lang="en-US" sz="4700" dirty="0" smtClean="0"/>
          </a:p>
        </p:txBody>
      </p:sp>
      <p:pic>
        <p:nvPicPr>
          <p:cNvPr id="583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1828800"/>
            <a:ext cx="1499235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0"/>
            <a:ext cx="43688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828800"/>
            <a:ext cx="56007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934200"/>
            <a:ext cx="7493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1203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Jacobian determinant</a:t>
            </a:r>
            <a:endParaRPr lang="en-US" dirty="0" smtClean="0">
              <a:solidFill>
                <a:srgbClr val="FFFF00"/>
              </a:solidFill>
            </a:endParaRPr>
          </a:p>
        </p:txBody>
      </p:sp>
      <p:grpSp>
        <p:nvGrpSpPr>
          <p:cNvPr id="30723" name="Group 6"/>
          <p:cNvGrpSpPr>
            <a:grpSpLocks/>
          </p:cNvGrpSpPr>
          <p:nvPr/>
        </p:nvGrpSpPr>
        <p:grpSpPr bwMode="auto">
          <a:xfrm>
            <a:off x="1646238" y="5291138"/>
            <a:ext cx="9739312" cy="3819525"/>
            <a:chOff x="0" y="0"/>
            <a:chExt cx="6134" cy="2405"/>
          </a:xfrm>
        </p:grpSpPr>
        <p:pic>
          <p:nvPicPr>
            <p:cNvPr id="30742" name="Picture 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8" t="1973" b="3288"/>
            <a:stretch>
              <a:fillRect/>
            </a:stretch>
          </p:blipFill>
          <p:spPr bwMode="auto">
            <a:xfrm>
              <a:off x="0" y="0"/>
              <a:ext cx="181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3" name="Picture 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" t="2690" r="1375" b="5295"/>
            <a:stretch>
              <a:fillRect/>
            </a:stretch>
          </p:blipFill>
          <p:spPr bwMode="auto">
            <a:xfrm>
              <a:off x="2116" y="29"/>
              <a:ext cx="185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" y="37"/>
              <a:ext cx="1816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4" name="AutoShape 7"/>
          <p:cNvSpPr>
            <a:spLocks/>
          </p:cNvSpPr>
          <p:nvPr/>
        </p:nvSpPr>
        <p:spPr bwMode="auto">
          <a:xfrm rot="-5400000">
            <a:off x="2616200" y="4432300"/>
            <a:ext cx="850900" cy="558800"/>
          </a:xfrm>
          <a:prstGeom prst="rightArrow">
            <a:avLst>
              <a:gd name="adj1" fmla="val 32000"/>
              <a:gd name="adj2" fmla="val 100007"/>
            </a:avLst>
          </a:prstGeom>
          <a:gradFill rotWithShape="0">
            <a:gsLst>
              <a:gs pos="0">
                <a:srgbClr val="464658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mtClean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725" name="AutoShape 8"/>
          <p:cNvSpPr>
            <a:spLocks/>
          </p:cNvSpPr>
          <p:nvPr/>
        </p:nvSpPr>
        <p:spPr bwMode="auto">
          <a:xfrm rot="-5400000">
            <a:off x="6057900" y="4432300"/>
            <a:ext cx="850900" cy="558800"/>
          </a:xfrm>
          <a:prstGeom prst="rightArrow">
            <a:avLst>
              <a:gd name="adj1" fmla="val 32000"/>
              <a:gd name="adj2" fmla="val 100007"/>
            </a:avLst>
          </a:prstGeom>
          <a:gradFill rotWithShape="0">
            <a:gsLst>
              <a:gs pos="0">
                <a:srgbClr val="464658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mtClean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726" name="AutoShape 9"/>
          <p:cNvSpPr>
            <a:spLocks/>
          </p:cNvSpPr>
          <p:nvPr/>
        </p:nvSpPr>
        <p:spPr bwMode="auto">
          <a:xfrm rot="-5400000">
            <a:off x="9575800" y="4432300"/>
            <a:ext cx="850900" cy="558800"/>
          </a:xfrm>
          <a:prstGeom prst="rightArrow">
            <a:avLst>
              <a:gd name="adj1" fmla="val 32000"/>
              <a:gd name="adj2" fmla="val 100007"/>
            </a:avLst>
          </a:prstGeom>
          <a:gradFill rotWithShape="0">
            <a:gsLst>
              <a:gs pos="0">
                <a:srgbClr val="464658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mtClean="0"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30727" name="Group 13"/>
          <p:cNvGrpSpPr>
            <a:grpSpLocks/>
          </p:cNvGrpSpPr>
          <p:nvPr/>
        </p:nvGrpSpPr>
        <p:grpSpPr bwMode="auto">
          <a:xfrm>
            <a:off x="2063750" y="1535113"/>
            <a:ext cx="8794750" cy="2622550"/>
            <a:chOff x="0" y="0"/>
            <a:chExt cx="5539" cy="1652"/>
          </a:xfrm>
        </p:grpSpPr>
        <p:pic>
          <p:nvPicPr>
            <p:cNvPr id="30739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" y="0"/>
              <a:ext cx="1224" cy="1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" y="58"/>
              <a:ext cx="1224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"/>
              <a:ext cx="1200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781300"/>
            <a:ext cx="1677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23" name="Group 23"/>
          <p:cNvGrpSpPr>
            <a:grpSpLocks/>
          </p:cNvGrpSpPr>
          <p:nvPr/>
        </p:nvGrpSpPr>
        <p:grpSpPr bwMode="auto">
          <a:xfrm>
            <a:off x="260350" y="5314950"/>
            <a:ext cx="12204700" cy="4038600"/>
            <a:chOff x="0" y="0"/>
            <a:chExt cx="7688" cy="2544"/>
          </a:xfrm>
        </p:grpSpPr>
        <p:grpSp>
          <p:nvGrpSpPr>
            <p:cNvPr id="30731" name="Group 21"/>
            <p:cNvGrpSpPr>
              <a:grpSpLocks/>
            </p:cNvGrpSpPr>
            <p:nvPr/>
          </p:nvGrpSpPr>
          <p:grpSpPr bwMode="auto">
            <a:xfrm>
              <a:off x="0" y="0"/>
              <a:ext cx="7672" cy="2544"/>
              <a:chOff x="0" y="0"/>
              <a:chExt cx="7672" cy="2544"/>
            </a:xfrm>
          </p:grpSpPr>
          <p:grpSp>
            <p:nvGrpSpPr>
              <p:cNvPr id="3073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7672" cy="2544"/>
                <a:chOff x="0" y="0"/>
                <a:chExt cx="7672" cy="2544"/>
              </a:xfrm>
            </p:grpSpPr>
            <p:sp>
              <p:nvSpPr>
                <p:cNvPr id="30735" name="Rectangle 15"/>
                <p:cNvSpPr>
                  <a:spLocks/>
                </p:cNvSpPr>
                <p:nvPr/>
              </p:nvSpPr>
              <p:spPr bwMode="auto">
                <a:xfrm>
                  <a:off x="0" y="0"/>
                  <a:ext cx="7672" cy="25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ctr"/>
                  <a:endParaRPr lang="en-US" smtClean="0">
                    <a:ea typeface="ヒラギノ角ゴ ProN W3" charset="0"/>
                    <a:cs typeface="ヒラギノ角ゴ ProN W3" charset="0"/>
                  </a:endParaRPr>
                </a:p>
              </p:txBody>
            </p:sp>
            <p:pic>
              <p:nvPicPr>
                <p:cNvPr id="30736" name="Picture 16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" y="79"/>
                  <a:ext cx="1889" cy="2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37" name="Picture 17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3" y="24"/>
                  <a:ext cx="1981" cy="2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38" name="Picture 18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2" y="59"/>
                  <a:ext cx="1920" cy="2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0734" name="Picture 2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" y="995"/>
                <a:ext cx="664" cy="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32" name="Picture 2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" y="192"/>
              <a:ext cx="672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30" name="Rectangle 1"/>
          <p:cNvSpPr>
            <a:spLocks noChangeArrowheads="1"/>
          </p:cNvSpPr>
          <p:nvPr/>
        </p:nvSpPr>
        <p:spPr bwMode="auto">
          <a:xfrm>
            <a:off x="107950" y="5772150"/>
            <a:ext cx="215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smtClean="0">
                <a:ea typeface="ヒラギノ角ゴ ProN W3" charset="0"/>
                <a:cs typeface="ヒラギノ角ゴ ProN W3" charset="0"/>
              </a:rPr>
              <a:t>displacement</a:t>
            </a:r>
          </a:p>
          <a:p>
            <a:r>
              <a:rPr lang="en-US" sz="2800" smtClean="0">
                <a:ea typeface="ヒラギノ角ゴ ProN W3" charset="0"/>
                <a:cs typeface="ヒラギノ角ゴ ProN W3" charset="0"/>
              </a:rPr>
              <a:t>vector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41670" y="9136382"/>
            <a:ext cx="5663130" cy="58477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100" i="1" dirty="0">
                <a:solidFill>
                  <a:srgbClr val="FF6600"/>
                </a:solidFill>
              </a:rPr>
              <a:t>S.-G. Kim, Seoul National University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318236" y="4172555"/>
            <a:ext cx="184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77800" y="7696200"/>
            <a:ext cx="12827000" cy="6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39" tIns="65020" rIns="130039" bIns="65020">
            <a:spAutoFit/>
          </a:bodyPr>
          <a:lstStyle/>
          <a:p>
            <a:pPr eaLnBrk="0" hangingPunct="0"/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Hanson et al., 2010. Journal of Neuroscience 30:7466-7472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120614-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13004801" cy="605634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089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330200" y="7696200"/>
            <a:ext cx="12496800" cy="6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39" tIns="65020" rIns="130039" bIns="65020">
            <a:spAutoFit/>
          </a:bodyPr>
          <a:lstStyle/>
          <a:p>
            <a:pPr eaLnBrk="0" hangingPunct="0"/>
            <a:r>
              <a:rPr lang="en-US" sz="3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Hanson et al., 2012. Journal of Neuroscience 32:7917-7925</a:t>
            </a:r>
            <a:endParaRPr lang="en-US" sz="3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120615-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9" y="457200"/>
            <a:ext cx="12968583" cy="60198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0794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3810000"/>
            <a:ext cx="10464800" cy="1676400"/>
          </a:xfrm>
        </p:spPr>
        <p:txBody>
          <a:bodyPr/>
          <a:lstStyle/>
          <a:p>
            <a:r>
              <a:rPr lang="en-US" dirty="0" smtClean="0"/>
              <a:t>Multivariate-TBM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73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200" y="152400"/>
            <a:ext cx="1525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66"/>
                </a:solidFill>
              </a:rPr>
              <a:t>Data</a:t>
            </a:r>
            <a:endParaRPr lang="en-US" sz="5400" dirty="0">
              <a:solidFill>
                <a:srgbClr val="FFFF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200" y="1066800"/>
            <a:ext cx="12369800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/>
              <a:t>T1-weighted MRI were collected using a 3T GE SIGNA </a:t>
            </a:r>
            <a:r>
              <a:rPr lang="en-US" dirty="0" smtClean="0"/>
              <a:t>scanner. </a:t>
            </a:r>
            <a:endParaRPr lang="en-US" dirty="0"/>
          </a:p>
          <a:p>
            <a:pPr marL="571500" indent="-571500">
              <a:buFont typeface="Arial"/>
              <a:buChar char="•"/>
            </a:pPr>
            <a:endParaRPr lang="en-US" dirty="0" smtClean="0"/>
          </a:p>
          <a:p>
            <a:pPr marL="571500" indent="-571500">
              <a:buFont typeface="Arial"/>
              <a:buChar char="•"/>
            </a:pPr>
            <a:r>
              <a:rPr lang="en-US" dirty="0" smtClean="0"/>
              <a:t>23 </a:t>
            </a:r>
            <a:r>
              <a:rPr lang="en-US" dirty="0"/>
              <a:t>maltreated children who have been post-institutionalized (PI) in orphanages in East Europe and China but later adopted to the families in </a:t>
            </a:r>
            <a:r>
              <a:rPr lang="en-US" dirty="0" smtClean="0"/>
              <a:t>US.</a:t>
            </a:r>
          </a:p>
          <a:p>
            <a:pPr marL="571500" indent="-571500">
              <a:buFont typeface="Arial"/>
              <a:buChar char="•"/>
            </a:pPr>
            <a:endParaRPr lang="en-US" dirty="0"/>
          </a:p>
          <a:p>
            <a:pPr marL="571500" indent="-57150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ge</a:t>
            </a:r>
            <a:r>
              <a:rPr lang="en-US" dirty="0"/>
              <a:t>-matched </a:t>
            </a:r>
            <a:r>
              <a:rPr lang="en-US" dirty="0" smtClean="0"/>
              <a:t>31 </a:t>
            </a:r>
            <a:r>
              <a:rPr lang="en-US" dirty="0"/>
              <a:t>normal control subjects. </a:t>
            </a:r>
            <a:endParaRPr lang="en-US" dirty="0" smtClean="0"/>
          </a:p>
          <a:p>
            <a:pPr marL="571500" indent="-571500">
              <a:buFont typeface="Arial"/>
              <a:buChar char="•"/>
            </a:pPr>
            <a:endParaRPr lang="en-US" dirty="0" smtClean="0"/>
          </a:p>
          <a:p>
            <a:pPr marL="571500" indent="-571500">
              <a:buFont typeface="Arial"/>
              <a:buChar char="•"/>
            </a:pPr>
            <a:r>
              <a:rPr lang="en-US" dirty="0" smtClean="0"/>
              <a:t>Age:  PI : 11.26 +- 1.71, Controls : </a:t>
            </a:r>
            <a:r>
              <a:rPr lang="en-US" dirty="0"/>
              <a:t>11.58 </a:t>
            </a:r>
            <a:r>
              <a:rPr lang="en-US" dirty="0" smtClean="0"/>
              <a:t>+- </a:t>
            </a:r>
            <a:r>
              <a:rPr lang="en-US" dirty="0"/>
              <a:t>1.61 years.  </a:t>
            </a:r>
            <a:endParaRPr lang="en-US" dirty="0" smtClean="0"/>
          </a:p>
          <a:p>
            <a:pPr marL="571500" indent="-571500">
              <a:buFont typeface="Arial"/>
              <a:buChar char="•"/>
            </a:pPr>
            <a:endParaRPr lang="en-US" dirty="0" smtClean="0"/>
          </a:p>
          <a:p>
            <a:pPr marL="571500" indent="-571500">
              <a:buFont typeface="Arial"/>
              <a:buChar char="•"/>
            </a:pPr>
            <a:r>
              <a:rPr lang="en-US" dirty="0" smtClean="0"/>
              <a:t>Gender PI: 10 </a:t>
            </a:r>
            <a:r>
              <a:rPr lang="en-US" dirty="0"/>
              <a:t>boys and 13 </a:t>
            </a:r>
            <a:r>
              <a:rPr lang="en-US" dirty="0" smtClean="0"/>
              <a:t>girls, Controls: 18 </a:t>
            </a:r>
            <a:r>
              <a:rPr lang="en-US" dirty="0"/>
              <a:t>boys and 13 </a:t>
            </a:r>
            <a:r>
              <a:rPr lang="en-US" dirty="0" smtClean="0"/>
              <a:t>girls.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89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cobia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559374"/>
            <a:ext cx="12496800" cy="819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152400"/>
            <a:ext cx="12361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Jacobian determinant (tissue volume change) with respect to the template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11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0080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C0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 W3"/>
        <a:cs typeface="ヒラギノ角ゴ Pro W3"/>
      </a:majorFont>
      <a:minorFont>
        <a:latin typeface="Gill San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28" charset="0"/>
            <a:ea typeface="ヒラギノ角ゴ Pro W3" pitchFamily="28" charset="-128"/>
            <a:cs typeface="ヒラギノ角ゴ Pro W3" pitchFamily="28" charset="-128"/>
            <a:sym typeface="Gill Sans" pitchFamily="2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57330</TotalTime>
  <Pages>0</Pages>
  <Words>303</Words>
  <Characters>0</Characters>
  <Application>Microsoft Macintosh PowerPoint</Application>
  <PresentationFormat>Custom</PresentationFormat>
  <Lines>0</Lines>
  <Paragraphs>71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Title &amp; Subtitle</vt:lpstr>
      <vt:lpstr>Title - Center</vt:lpstr>
      <vt:lpstr>Title &amp; 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Bullets</vt:lpstr>
      <vt:lpstr>1_Photo - Vertical Reflection</vt:lpstr>
      <vt:lpstr>Blank Presentation</vt:lpstr>
      <vt:lpstr>1_Title &amp; Subtitle</vt:lpstr>
      <vt:lpstr>Title &amp; Bullets copy</vt:lpstr>
      <vt:lpstr>    </vt:lpstr>
      <vt:lpstr>   Acknowledgements</vt:lpstr>
      <vt:lpstr>PowerPoint Presentation</vt:lpstr>
      <vt:lpstr>Jacobian determinant</vt:lpstr>
      <vt:lpstr>PowerPoint Presentation</vt:lpstr>
      <vt:lpstr>PowerPoint Presentation</vt:lpstr>
      <vt:lpstr>Multivariate-TBM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next?  Trying to check the strength of DTI connections in those nodes showing the group difference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Asymmetry Analysis via Weighted Spherical Harmonic Representation </dc:title>
  <dc:subject/>
  <dc:creator/>
  <cp:keywords/>
  <dc:description/>
  <cp:lastModifiedBy>MOO K CHUNG</cp:lastModifiedBy>
  <cp:revision>1333</cp:revision>
  <cp:lastPrinted>2010-08-24T06:18:27Z</cp:lastPrinted>
  <dcterms:created xsi:type="dcterms:W3CDTF">2011-03-25T21:35:04Z</dcterms:created>
  <dcterms:modified xsi:type="dcterms:W3CDTF">2012-09-14T03:08:42Z</dcterms:modified>
</cp:coreProperties>
</file>