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Default Extension="pdf" ContentType="application/pdf"/>
  <Override PartName="/ppt/slideLayouts/slideLayout17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2" r:id="rId2"/>
  </p:sldMasterIdLst>
  <p:notesMasterIdLst>
    <p:notesMasterId r:id="rId27"/>
  </p:notesMasterIdLst>
  <p:sldIdLst>
    <p:sldId id="277" r:id="rId3"/>
    <p:sldId id="336" r:id="rId4"/>
    <p:sldId id="339" r:id="rId5"/>
    <p:sldId id="341" r:id="rId6"/>
    <p:sldId id="337" r:id="rId7"/>
    <p:sldId id="338" r:id="rId8"/>
    <p:sldId id="340" r:id="rId9"/>
    <p:sldId id="342" r:id="rId10"/>
    <p:sldId id="343" r:id="rId11"/>
    <p:sldId id="344" r:id="rId12"/>
    <p:sldId id="345" r:id="rId13"/>
    <p:sldId id="346" r:id="rId14"/>
    <p:sldId id="347" r:id="rId15"/>
    <p:sldId id="295" r:id="rId16"/>
    <p:sldId id="303" r:id="rId17"/>
    <p:sldId id="293" r:id="rId18"/>
    <p:sldId id="324" r:id="rId19"/>
    <p:sldId id="294" r:id="rId20"/>
    <p:sldId id="321" r:id="rId21"/>
    <p:sldId id="326" r:id="rId22"/>
    <p:sldId id="298" r:id="rId23"/>
    <p:sldId id="310" r:id="rId24"/>
    <p:sldId id="307" r:id="rId25"/>
    <p:sldId id="309" r:id="rId26"/>
  </p:sldIdLst>
  <p:sldSz cx="9144000" cy="6858000" type="screen4x3"/>
  <p:notesSz cx="6858000" cy="9144000"/>
  <p:defaultTextStyle>
    <a:defPPr>
      <a:defRPr lang="en-US"/>
    </a:defPPr>
    <a:lvl1pPr marL="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20364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344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DE0C7-9543-3C44-B197-2D03BA908C76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5D267-7F0F-614A-8E69-3180CB846F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C321AE-C14A-FE48-AF1C-B8F7BE716908}" type="slidenum">
              <a:rPr lang="en-US"/>
              <a:pPr/>
              <a:t>1</a:t>
            </a:fld>
            <a:endParaRPr lang="en-US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50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07" indent="0" algn="ctr">
              <a:buNone/>
              <a:defRPr/>
            </a:lvl2pPr>
            <a:lvl3pPr marL="642816" indent="0" algn="ctr">
              <a:buNone/>
              <a:defRPr/>
            </a:lvl3pPr>
            <a:lvl4pPr marL="964224" indent="0" algn="ctr">
              <a:buNone/>
              <a:defRPr/>
            </a:lvl4pPr>
            <a:lvl5pPr marL="1285631" indent="0" algn="ctr">
              <a:buNone/>
              <a:defRPr/>
            </a:lvl5pPr>
            <a:lvl6pPr marL="1607041" indent="0" algn="ctr">
              <a:buNone/>
              <a:defRPr/>
            </a:lvl6pPr>
            <a:lvl7pPr marL="1928447" indent="0" algn="ctr">
              <a:buNone/>
              <a:defRPr/>
            </a:lvl7pPr>
            <a:lvl8pPr marL="2249856" indent="0" algn="ctr">
              <a:buNone/>
              <a:defRPr/>
            </a:lvl8pPr>
            <a:lvl9pPr marL="257126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151930"/>
            <a:ext cx="1839516" cy="31789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72" y="1151930"/>
            <a:ext cx="5411391" cy="31789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2" indent="0">
              <a:buNone/>
              <a:defRPr sz="2400"/>
            </a:lvl3pPr>
            <a:lvl4pPr marL="1371320" indent="0">
              <a:buNone/>
              <a:defRPr sz="2000"/>
            </a:lvl4pPr>
            <a:lvl5pPr marL="1828426" indent="0">
              <a:buNone/>
              <a:defRPr sz="2000"/>
            </a:lvl5pPr>
            <a:lvl6pPr marL="2285532" indent="0">
              <a:buNone/>
              <a:defRPr sz="2000"/>
            </a:lvl6pPr>
            <a:lvl7pPr marL="2742640" indent="0">
              <a:buNone/>
              <a:defRPr sz="2000"/>
            </a:lvl7pPr>
            <a:lvl8pPr marL="3199744" indent="0">
              <a:buNone/>
              <a:defRPr sz="2000"/>
            </a:lvl8pPr>
            <a:lvl9pPr marL="365685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07" indent="0">
              <a:buNone/>
              <a:defRPr sz="1300"/>
            </a:lvl2pPr>
            <a:lvl3pPr marL="642816" indent="0">
              <a:buNone/>
              <a:defRPr sz="1100"/>
            </a:lvl3pPr>
            <a:lvl4pPr marL="964224" indent="0">
              <a:buNone/>
              <a:defRPr sz="1000"/>
            </a:lvl4pPr>
            <a:lvl5pPr marL="1285631" indent="0">
              <a:buNone/>
              <a:defRPr sz="1000"/>
            </a:lvl5pPr>
            <a:lvl6pPr marL="1607041" indent="0">
              <a:buNone/>
              <a:defRPr sz="1000"/>
            </a:lvl6pPr>
            <a:lvl7pPr marL="1928447" indent="0">
              <a:buNone/>
              <a:defRPr sz="1000"/>
            </a:lvl7pPr>
            <a:lvl8pPr marL="2249856" indent="0">
              <a:buNone/>
              <a:defRPr sz="1000"/>
            </a:lvl8pPr>
            <a:lvl9pPr marL="257126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2970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78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6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07" indent="0">
              <a:buNone/>
              <a:defRPr sz="2000"/>
            </a:lvl2pPr>
            <a:lvl3pPr marL="642816" indent="0">
              <a:buNone/>
              <a:defRPr sz="1700"/>
            </a:lvl3pPr>
            <a:lvl4pPr marL="964224" indent="0">
              <a:buNone/>
              <a:defRPr sz="1400"/>
            </a:lvl4pPr>
            <a:lvl5pPr marL="1285631" indent="0">
              <a:buNone/>
              <a:defRPr sz="1400"/>
            </a:lvl5pPr>
            <a:lvl6pPr marL="1607041" indent="0">
              <a:buNone/>
              <a:defRPr sz="1400"/>
            </a:lvl6pPr>
            <a:lvl7pPr marL="1928447" indent="0">
              <a:buNone/>
              <a:defRPr sz="1400"/>
            </a:lvl7pPr>
            <a:lvl8pPr marL="2249856" indent="0">
              <a:buNone/>
              <a:defRPr sz="1400"/>
            </a:lvl8pPr>
            <a:lvl9pPr marL="2571264" indent="0">
              <a:buNone/>
              <a:defRPr sz="1400"/>
            </a:lvl9pPr>
          </a:lstStyle>
          <a:p>
            <a:pPr lvl="0"/>
            <a:endParaRPr lang="en-US" noProof="0">
              <a:sym typeface="Gill Sans" pitchFamily="2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15193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2" y="3536156"/>
            <a:ext cx="7358063" cy="7947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9pPr>
    </p:titleStyle>
    <p:bodyStyle>
      <a:lvl1pPr marL="241056" indent="-241056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2287" indent="-200880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3520" indent="-160704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4930" indent="-160704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6336" indent="-160704" algn="ctr" rtl="0" eaLnBrk="0" fontAlgn="base" hangingPunct="0">
        <a:spcBef>
          <a:spcPct val="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9pPr>
    </p:bodyStyle>
    <p:otherStyle>
      <a:defPPr>
        <a:defRPr lang="en-US"/>
      </a:defPPr>
      <a:lvl1pPr marL="0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0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1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2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3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04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44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85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26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1" tIns="45711" rIns="91421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21" tIns="45711" rIns="91421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E7EB6-A1E9-3241-86E2-74CCD4883E9B}" type="datetimeFigureOut">
              <a:rPr lang="en-US" smtClean="0"/>
              <a:pPr/>
              <a:t>10/28/10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4"/>
            <a:ext cx="2895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10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0" indent="-342830" algn="l" defTabSz="45710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8" indent="-285692" algn="l" defTabSz="45710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65" indent="-228552" algn="l" defTabSz="45710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2" indent="-228552" algn="l" defTabSz="45710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0" indent="-228552" algn="l" defTabSz="45710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87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92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99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04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44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5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df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df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df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df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pdf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565400"/>
            <a:ext cx="9144000" cy="1500188"/>
          </a:xfrm>
        </p:spPr>
        <p:txBody>
          <a:bodyPr/>
          <a:lstStyle/>
          <a:p>
            <a:pPr eaLnBrk="1" hangingPunct="1"/>
            <a:r>
              <a:rPr lang="en-US" sz="4500" dirty="0" smtClean="0"/>
              <a:t/>
            </a:r>
            <a:br>
              <a:rPr lang="en-US" sz="4500" dirty="0" smtClean="0"/>
            </a:br>
            <a:r>
              <a:rPr lang="en-US" sz="4000" dirty="0" smtClean="0">
                <a:solidFill>
                  <a:srgbClr val="FFFF00"/>
                </a:solidFill>
              </a:rPr>
              <a:t>Images from </a:t>
            </a:r>
            <a:r>
              <a:rPr lang="en-US" sz="4000" dirty="0" smtClean="0">
                <a:solidFill>
                  <a:srgbClr val="FFFF00"/>
                </a:solidFill>
              </a:rPr>
              <a:t>HBM 2010, ISBI 2011 papers</a:t>
            </a:r>
            <a:br>
              <a:rPr lang="en-US" sz="4000" dirty="0" smtClean="0">
                <a:solidFill>
                  <a:srgbClr val="FFFF00"/>
                </a:solidFill>
              </a:rPr>
            </a:br>
            <a:r>
              <a:rPr lang="en-US" sz="4000" dirty="0" smtClean="0">
                <a:solidFill>
                  <a:srgbClr val="FFFF00"/>
                </a:solidFill>
              </a:rPr>
              <a:t>and unpublished study on hippocampus</a:t>
            </a:r>
            <a:br>
              <a:rPr lang="en-US" sz="4000" dirty="0" smtClean="0">
                <a:solidFill>
                  <a:srgbClr val="FFFF00"/>
                </a:solidFill>
              </a:rPr>
            </a:br>
            <a:r>
              <a:rPr lang="en-US" sz="4000" dirty="0" smtClean="0">
                <a:solidFill>
                  <a:srgbClr val="FFFF00"/>
                </a:solidFill>
              </a:rPr>
              <a:t>shape modeling</a:t>
            </a:r>
            <a:r>
              <a:rPr lang="en-US" sz="3800" dirty="0" smtClean="0"/>
              <a:t> </a:t>
            </a:r>
            <a:r>
              <a:rPr lang="en-US" sz="3800" dirty="0" smtClean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3800" dirty="0" smtClean="0">
                <a:latin typeface="Calibri" charset="0"/>
                <a:ea typeface="Calibri" charset="0"/>
                <a:cs typeface="Calibri" charset="0"/>
              </a:rPr>
            </a:br>
            <a:endParaRPr lang="en-US" sz="3800" dirty="0" smtClean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63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5113" y="3632200"/>
            <a:ext cx="7358063" cy="2678906"/>
          </a:xfrm>
        </p:spPr>
        <p:txBody>
          <a:bodyPr rIns="28566"/>
          <a:lstStyle/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Moo K. Chung</a:t>
            </a: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Department of Biostatistics and Medical Informatics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latin typeface="Calibri" charset="0"/>
                <a:ea typeface="Arial" charset="0"/>
                <a:cs typeface="Arial" charset="0"/>
                <a:sym typeface="Arial" charset="0"/>
              </a:rPr>
              <a:t>Waisman</a:t>
            </a: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 Laboratory for Brain Imaging and Behavior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</a:t>
            </a:r>
            <a:r>
              <a:rPr lang="en-US" dirty="0" smtClean="0">
                <a:latin typeface="Calibri" charset="0"/>
                <a:ea typeface="Arial" charset="0"/>
                <a:cs typeface="Arial" charset="0"/>
                <a:sym typeface="Arial" charset="0"/>
              </a:rPr>
              <a:t>Madison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solidFill>
                  <a:srgbClr val="FFFF66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www.stat.wisc.edu/~mchung</a:t>
            </a:r>
            <a:endParaRPr lang="en-US" dirty="0">
              <a:solidFill>
                <a:srgbClr val="FFFF66"/>
              </a:solidFill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solidFill>
                <a:srgbClr val="FFFF66"/>
              </a:solidFill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</p:txBody>
      </p:sp>
      <p:pic>
        <p:nvPicPr>
          <p:cNvPr id="186372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1145" y="1"/>
            <a:ext cx="5732859" cy="143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-NBR_wide_1col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4744" y="1314450"/>
            <a:ext cx="9148744" cy="3498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st_deg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00100" y="393700"/>
            <a:ext cx="79502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stdeg_permed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2" y="2603500"/>
            <a:ext cx="7358063" cy="120650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Unpublished hippocampus </a:t>
            </a:r>
            <a:br>
              <a:rPr lang="en-US" dirty="0" smtClean="0"/>
            </a:br>
            <a:r>
              <a:rPr lang="en-US" dirty="0" smtClean="0"/>
              <a:t>shape modeling images</a:t>
            </a:r>
            <a:endParaRPr lang="en-US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0"/>
            <a:ext cx="6125766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Left hippocampus surface template 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374" y="1422400"/>
            <a:ext cx="8585850" cy="4804665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Total number of subjects </a:t>
            </a:r>
            <a:r>
              <a:rPr lang="en-US" sz="2800" b="1" dirty="0" smtClean="0">
                <a:solidFill>
                  <a:srgbClr val="000000"/>
                </a:solidFill>
              </a:rPr>
              <a:t>124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High income family </a:t>
            </a:r>
            <a:r>
              <a:rPr lang="en-US" sz="2800" b="1" dirty="0" smtClean="0">
                <a:solidFill>
                  <a:srgbClr val="000000"/>
                </a:solidFill>
              </a:rPr>
              <a:t>86</a:t>
            </a:r>
            <a:r>
              <a:rPr lang="en-US" sz="2800" dirty="0" smtClean="0">
                <a:solidFill>
                  <a:srgbClr val="000000"/>
                </a:solidFill>
              </a:rPr>
              <a:t> = 24 males + 62 females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Average age = 140 +/- 45 months = </a:t>
            </a:r>
            <a:r>
              <a:rPr lang="en-US" sz="2800" b="1" dirty="0" smtClean="0">
                <a:solidFill>
                  <a:srgbClr val="000000"/>
                </a:solidFill>
              </a:rPr>
              <a:t>12+/- 4 years old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Low income family </a:t>
            </a:r>
            <a:r>
              <a:rPr lang="en-US" sz="2800" b="1" dirty="0" smtClean="0">
                <a:solidFill>
                  <a:srgbClr val="000000"/>
                </a:solidFill>
              </a:rPr>
              <a:t>38</a:t>
            </a:r>
            <a:r>
              <a:rPr lang="en-US" sz="2800" dirty="0" smtClean="0">
                <a:solidFill>
                  <a:srgbClr val="000000"/>
                </a:solidFill>
              </a:rPr>
              <a:t> = 13 males + 25 females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Average Age= 137 +/- 45 months = </a:t>
            </a:r>
            <a:r>
              <a:rPr lang="en-US" sz="2800" b="1" dirty="0" smtClean="0">
                <a:solidFill>
                  <a:srgbClr val="000000"/>
                </a:solidFill>
              </a:rPr>
              <a:t>12 +/- 4 years old</a:t>
            </a:r>
          </a:p>
          <a:p>
            <a:endParaRPr lang="en-US" sz="2800" b="1" dirty="0" smtClean="0">
              <a:solidFill>
                <a:srgbClr val="000000"/>
              </a:solidFill>
            </a:endParaRPr>
          </a:p>
          <a:p>
            <a:r>
              <a:rPr lang="en-US" sz="2800" i="1" dirty="0" smtClean="0">
                <a:solidFill>
                  <a:srgbClr val="000000"/>
                </a:solidFill>
              </a:rPr>
              <a:t>Balanced study design except there is no info on </a:t>
            </a:r>
            <a:r>
              <a:rPr lang="en-US" sz="2800" i="1" dirty="0" err="1" smtClean="0">
                <a:solidFill>
                  <a:srgbClr val="000000"/>
                </a:solidFill>
              </a:rPr>
              <a:t>handness</a:t>
            </a:r>
            <a:r>
              <a:rPr lang="en-US" sz="2800" i="1" dirty="0" smtClean="0">
                <a:solidFill>
                  <a:srgbClr val="000000"/>
                </a:solidFill>
              </a:rPr>
              <a:t>.</a:t>
            </a:r>
          </a:p>
          <a:p>
            <a:endParaRPr lang="en-US" sz="2800" i="1" dirty="0" smtClean="0">
              <a:solidFill>
                <a:srgbClr val="000000"/>
              </a:solidFill>
            </a:endParaRPr>
          </a:p>
          <a:p>
            <a:r>
              <a:rPr lang="en-US" sz="2800" i="1" dirty="0" smtClean="0">
                <a:solidFill>
                  <a:srgbClr val="000000"/>
                </a:solidFill>
              </a:rPr>
              <a:t>Each subject has multiple MRI scans (1-2 scans).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554786" y="1575167"/>
            <a:ext cx="1289713" cy="3139299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sz="3300" dirty="0" smtClean="0"/>
              <a:t>Scan 1</a:t>
            </a:r>
          </a:p>
          <a:p>
            <a:endParaRPr lang="en-US" sz="3300" dirty="0" smtClean="0"/>
          </a:p>
          <a:p>
            <a:endParaRPr lang="en-US" sz="3300" dirty="0" smtClean="0"/>
          </a:p>
          <a:p>
            <a:endParaRPr lang="en-US" sz="3300" dirty="0" smtClean="0"/>
          </a:p>
          <a:p>
            <a:r>
              <a:rPr lang="en-US" sz="3300" dirty="0" smtClean="0"/>
              <a:t>Scan 2</a:t>
            </a:r>
          </a:p>
          <a:p>
            <a:endParaRPr lang="en-US" sz="3300" dirty="0"/>
          </a:p>
        </p:txBody>
      </p:sp>
      <p:sp>
        <p:nvSpPr>
          <p:cNvPr id="17" name="TextBox 16"/>
          <p:cNvSpPr txBox="1"/>
          <p:nvPr/>
        </p:nvSpPr>
        <p:spPr>
          <a:xfrm>
            <a:off x="5947777" y="3005552"/>
            <a:ext cx="1336075" cy="461643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sz="2400" dirty="0" smtClean="0"/>
              <a:t>Template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2972847" y="2014202"/>
            <a:ext cx="2783551" cy="1097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00500" y="2014202"/>
            <a:ext cx="828536" cy="369310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dirty="0" smtClean="0"/>
              <a:t>warp 1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2972846" y="3467192"/>
            <a:ext cx="2783551" cy="4285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H="1">
            <a:off x="1671421" y="2925366"/>
            <a:ext cx="1083657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8001" y="5005978"/>
            <a:ext cx="8309983" cy="430865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r>
              <a:rPr lang="en-US" sz="2200" dirty="0" smtClean="0"/>
              <a:t>Deformation form the template to Scan2 is given by warp1 + warp2.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09237" y="2742465"/>
            <a:ext cx="776351" cy="369310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dirty="0" smtClean="0"/>
              <a:t>warp2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" y="0"/>
            <a:ext cx="6787316" cy="572737"/>
          </a:xfrm>
          <a:prstGeom prst="rect">
            <a:avLst/>
          </a:prstGeom>
          <a:solidFill>
            <a:schemeClr val="tx1">
              <a:lumMod val="75000"/>
              <a:alpha val="32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Longitudinal Image processing pipeline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22601"/>
            <a:ext cx="9133031" cy="34738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"/>
            <a:ext cx="5145432" cy="158840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Manual hippocampus segmentation on MRI template</a:t>
            </a:r>
            <a:endParaRPr lang="en-US" sz="33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432" y="0"/>
            <a:ext cx="3987601" cy="302260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7303"/>
            <a:ext cx="9157716" cy="3988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"/>
            <a:ext cx="9157716" cy="158840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Image registration</a:t>
            </a:r>
          </a:p>
          <a:p>
            <a:r>
              <a:rPr lang="en-US" sz="3300" dirty="0" smtClean="0">
                <a:solidFill>
                  <a:schemeClr val="bg1"/>
                </a:solidFill>
              </a:rPr>
              <a:t>Deformation from the template to a subject.</a:t>
            </a:r>
          </a:p>
          <a:p>
            <a:r>
              <a:rPr lang="en-US" sz="3300" dirty="0" smtClean="0">
                <a:solidFill>
                  <a:schemeClr val="bg1"/>
                </a:solidFill>
              </a:rPr>
              <a:t>sample size = 124 subjects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" y="0"/>
            <a:ext cx="6125766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Left hippocampus surface template </a:t>
            </a:r>
            <a:endParaRPr lang="en-US" sz="33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4" y="1174159"/>
            <a:ext cx="9134756" cy="45051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65033" y="5518551"/>
            <a:ext cx="3178969" cy="1172901"/>
          </a:xfrm>
          <a:prstGeom prst="rect">
            <a:avLst/>
          </a:prstGeom>
          <a:noFill/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Deformation field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of warping the template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to a subject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886599"/>
            <a:ext cx="8115300" cy="47067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4000" y="332601"/>
            <a:ext cx="75815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First 10 </a:t>
            </a:r>
            <a:r>
              <a:rPr lang="en-US" sz="3000" dirty="0" err="1" smtClean="0">
                <a:solidFill>
                  <a:schemeClr val="bg1"/>
                </a:solidFill>
              </a:rPr>
              <a:t>orthonormal</a:t>
            </a:r>
            <a:r>
              <a:rPr lang="en-US" sz="3000" dirty="0" smtClean="0">
                <a:solidFill>
                  <a:schemeClr val="bg1"/>
                </a:solidFill>
              </a:rPr>
              <a:t> basis on left hippocampus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100" y="5593376"/>
            <a:ext cx="645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Basis functions will be used to construct a smoothing kernel.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2" y="2603500"/>
            <a:ext cx="7358063" cy="120650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Connectivity Analysis</a:t>
            </a:r>
            <a:br>
              <a:rPr lang="en-US" dirty="0" smtClean="0"/>
            </a:br>
            <a:r>
              <a:rPr lang="en-US" dirty="0" smtClean="0"/>
              <a:t>Images from HBM 2010 abstract</a:t>
            </a:r>
            <a:endParaRPr 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117839"/>
            <a:ext cx="9144000" cy="277312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80645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Heat kernel smoothing of hippocampus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868668" y="2454994"/>
            <a:ext cx="3118038" cy="923308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dirty="0" smtClean="0"/>
              <a:t>max F = 25.4</a:t>
            </a:r>
          </a:p>
          <a:p>
            <a:r>
              <a:rPr lang="en-US" dirty="0" smtClean="0"/>
              <a:t>corrected </a:t>
            </a:r>
            <a:r>
              <a:rPr lang="en-US" dirty="0" err="1" smtClean="0"/>
              <a:t>pvalue</a:t>
            </a:r>
            <a:r>
              <a:rPr lang="en-US" dirty="0" smtClean="0"/>
              <a:t> &lt; 0.001</a:t>
            </a:r>
          </a:p>
          <a:p>
            <a:r>
              <a:rPr lang="en-US" dirty="0" smtClean="0"/>
              <a:t>it inflates statistical significance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50" y="2916648"/>
            <a:ext cx="5255136" cy="394135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944" y="3569965"/>
            <a:ext cx="4124061" cy="3093046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>
            <a:off x="4635500" y="3810000"/>
            <a:ext cx="796186" cy="2271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63393" y="6524511"/>
            <a:ext cx="1105784" cy="276999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r>
              <a:rPr lang="en-US" sz="1200" dirty="0" smtClean="0">
                <a:solidFill>
                  <a:srgbClr val="4F81BD"/>
                </a:solidFill>
              </a:rPr>
              <a:t>Age (months)</a:t>
            </a:r>
            <a:endParaRPr lang="en-US" sz="1200" dirty="0">
              <a:solidFill>
                <a:srgbClr val="4F81BD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5903" y="4672173"/>
            <a:ext cx="1105784" cy="461665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r>
              <a:rPr lang="en-US" sz="1200" dirty="0" smtClean="0">
                <a:solidFill>
                  <a:srgbClr val="4F81BD"/>
                </a:solidFill>
              </a:rPr>
              <a:t>Displacement (mm)</a:t>
            </a:r>
            <a:endParaRPr lang="en-US" sz="1200" dirty="0">
              <a:solidFill>
                <a:srgbClr val="4F81BD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6853" y="152400"/>
            <a:ext cx="765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Fixed effect model </a:t>
            </a:r>
            <a:r>
              <a:rPr lang="en-US" sz="2800" dirty="0" smtClean="0"/>
              <a:t>accounting treating multiple scans within a subject as</a:t>
            </a:r>
            <a:r>
              <a:rPr lang="en-US" sz="2800" dirty="0" smtClean="0"/>
              <a:t> independent</a:t>
            </a:r>
          </a:p>
          <a:p>
            <a:endParaRPr lang="en-US" sz="2800" dirty="0" smtClean="0"/>
          </a:p>
          <a:p>
            <a:r>
              <a:rPr lang="en-US" sz="2800" dirty="0" smtClean="0"/>
              <a:t>displacement = age + gender + group + </a:t>
            </a:r>
            <a:r>
              <a:rPr lang="en-US" sz="2800" u="sng" dirty="0" smtClean="0"/>
              <a:t>age*group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6200000" flipV="1">
            <a:off x="6868644" y="2198938"/>
            <a:ext cx="486712" cy="25400"/>
          </a:xfrm>
          <a:prstGeom prst="straightConnector1">
            <a:avLst/>
          </a:prstGeom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550" y="5878180"/>
            <a:ext cx="2059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Right Hippocampus</a:t>
            </a:r>
            <a:endParaRPr lang="en-US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39800" y="152400"/>
            <a:ext cx="765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Linear mixed effect model </a:t>
            </a:r>
            <a:r>
              <a:rPr lang="en-US" sz="2800" dirty="0" smtClean="0"/>
              <a:t>accounting for inter-correlation of multiple scans within a subject</a:t>
            </a:r>
          </a:p>
          <a:p>
            <a:endParaRPr lang="en-US" sz="2800" dirty="0" smtClean="0"/>
          </a:p>
          <a:p>
            <a:r>
              <a:rPr lang="en-US" sz="2800" dirty="0" smtClean="0"/>
              <a:t>displacement = age + gender + group + </a:t>
            </a:r>
            <a:r>
              <a:rPr lang="en-US" sz="2800" u="sng" dirty="0" smtClean="0"/>
              <a:t>age*group</a:t>
            </a:r>
          </a:p>
        </p:txBody>
      </p:sp>
      <p:pic>
        <p:nvPicPr>
          <p:cNvPr id="5" name="Picture 4" descr="hippocampus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06725"/>
            <a:ext cx="9144000" cy="38512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645906" y="2360394"/>
            <a:ext cx="2498094" cy="646331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min </a:t>
            </a:r>
            <a:r>
              <a:rPr lang="en-US" dirty="0" err="1" smtClean="0"/>
              <a:t>t</a:t>
            </a:r>
            <a:r>
              <a:rPr lang="en-US" dirty="0" smtClean="0"/>
              <a:t> = -3.3398, </a:t>
            </a:r>
          </a:p>
          <a:p>
            <a:r>
              <a:rPr lang="en-US" dirty="0" smtClean="0"/>
              <a:t>corrected </a:t>
            </a:r>
            <a:r>
              <a:rPr lang="en-US" dirty="0" err="1" smtClean="0"/>
              <a:t>pvalue</a:t>
            </a:r>
            <a:r>
              <a:rPr lang="en-US" dirty="0" smtClean="0"/>
              <a:t> = 0.025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7271544" y="2138938"/>
            <a:ext cx="392112" cy="50800"/>
          </a:xfrm>
          <a:prstGeom prst="straightConnector1">
            <a:avLst/>
          </a:prstGeom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106" y="684046"/>
            <a:ext cx="2481589" cy="446254"/>
          </a:xfrm>
          <a:prstGeom prst="rect">
            <a:avLst/>
          </a:prstGeom>
          <a:noFill/>
        </p:spPr>
        <p:txBody>
          <a:bodyPr wrap="none" lIns="91416" tIns="45709" rIns="91416" bIns="45709" rtlCol="0">
            <a:spAutoFit/>
          </a:bodyPr>
          <a:lstStyle/>
          <a:p>
            <a:r>
              <a:rPr lang="en-US" sz="2300" dirty="0" smtClean="0"/>
              <a:t>Right hippocampus</a:t>
            </a:r>
            <a:endParaRPr lang="en-US" sz="23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29" y="1130300"/>
            <a:ext cx="6128372" cy="459627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1751758"/>
            <a:ext cx="3213099" cy="2409823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V="1">
            <a:off x="1612901" y="3562095"/>
            <a:ext cx="1752600" cy="2352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67695" y="4724400"/>
            <a:ext cx="2797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max </a:t>
            </a:r>
            <a:r>
              <a:rPr lang="en-US" dirty="0" err="1" smtClean="0"/>
              <a:t>t</a:t>
            </a:r>
            <a:r>
              <a:rPr lang="en-US" dirty="0" smtClean="0"/>
              <a:t> = 3.0531</a:t>
            </a:r>
          </a:p>
          <a:p>
            <a:r>
              <a:rPr lang="en-US" dirty="0" smtClean="0"/>
              <a:t>corrected </a:t>
            </a:r>
            <a:r>
              <a:rPr lang="en-US" dirty="0" err="1" smtClean="0"/>
              <a:t>pvalue</a:t>
            </a:r>
            <a:r>
              <a:rPr lang="en-US" dirty="0" smtClean="0"/>
              <a:t> = 0.05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516477" y="2266155"/>
            <a:ext cx="2335423" cy="1200306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r>
              <a:rPr lang="en-US" dirty="0" smtClean="0"/>
              <a:t>min </a:t>
            </a:r>
            <a:r>
              <a:rPr lang="en-US" dirty="0" err="1" smtClean="0"/>
              <a:t>t</a:t>
            </a:r>
            <a:r>
              <a:rPr lang="en-US" dirty="0" smtClean="0"/>
              <a:t> =  -1.9589, </a:t>
            </a:r>
          </a:p>
          <a:p>
            <a:r>
              <a:rPr lang="en-US" dirty="0" smtClean="0"/>
              <a:t>corrected </a:t>
            </a:r>
            <a:r>
              <a:rPr lang="en-US" dirty="0" err="1" smtClean="0"/>
              <a:t>pvalue</a:t>
            </a:r>
            <a:r>
              <a:rPr lang="en-US" dirty="0" smtClean="0"/>
              <a:t> &gt; </a:t>
            </a:r>
            <a:r>
              <a:rPr lang="en-US" dirty="0" smtClean="0"/>
              <a:t>0.4</a:t>
            </a:r>
          </a:p>
          <a:p>
            <a:r>
              <a:rPr lang="en-US" dirty="0" smtClean="0"/>
              <a:t>Not significant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6155"/>
            <a:ext cx="5830226" cy="43726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9800" y="152400"/>
            <a:ext cx="7658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Linear mixed effect model on left hippocampus</a:t>
            </a:r>
          </a:p>
          <a:p>
            <a:endParaRPr lang="en-US" sz="2800" dirty="0" smtClean="0"/>
          </a:p>
          <a:p>
            <a:r>
              <a:rPr lang="en-US" sz="2800" dirty="0" smtClean="0"/>
              <a:t>displacement = age + gender + group + </a:t>
            </a:r>
            <a:r>
              <a:rPr lang="en-US" sz="2800" u="sng" dirty="0" smtClean="0"/>
              <a:t>age*group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7084544" y="1955582"/>
            <a:ext cx="486712" cy="25400"/>
          </a:xfrm>
          <a:prstGeom prst="straightConnector1">
            <a:avLst/>
          </a:prstGeom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6550" y="5693514"/>
            <a:ext cx="1917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Left Hippocampus</a:t>
            </a:r>
            <a:endParaRPr lang="en-US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Cschematic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4" y="0"/>
            <a:ext cx="879157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.map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567597" y="1250492"/>
            <a:ext cx="6242903" cy="4312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C3Dresult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7088"/>
            <a:ext cx="9144000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Cresult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40" y="121362"/>
            <a:ext cx="9147740" cy="63302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nectivity.pipel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"/>
            <a:ext cx="544225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2" y="2603500"/>
            <a:ext cx="7358063" cy="120650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Brain Network Analysis</a:t>
            </a:r>
            <a:br>
              <a:rPr lang="en-US" dirty="0" smtClean="0"/>
            </a:br>
            <a:r>
              <a:rPr lang="en-US" dirty="0" smtClean="0"/>
              <a:t>Images from ISBI 2011 paper</a:t>
            </a:r>
            <a:endParaRPr 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peline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82663" y="0"/>
            <a:ext cx="3825875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 W3"/>
        <a:cs typeface="ヒラギノ角ゴ Pro W3"/>
      </a:majorFont>
      <a:minorFont>
        <a:latin typeface="Gill Sans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8103</TotalTime>
  <Words>362</Words>
  <Application>Microsoft Macintosh PowerPoint</Application>
  <PresentationFormat>On-screen Show (4:3)</PresentationFormat>
  <Paragraphs>70</Paragraphs>
  <Slides>24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Title &amp; Subtitle</vt:lpstr>
      <vt:lpstr>1_Office Theme</vt:lpstr>
      <vt:lpstr> Images from HBM 2010, ISBI 2011 papers and unpublished study on hippocampus shape modeling  </vt:lpstr>
      <vt:lpstr>Connectivity Analysis Images from HBM 2010 abstract</vt:lpstr>
      <vt:lpstr>Slide 3</vt:lpstr>
      <vt:lpstr>Slide 4</vt:lpstr>
      <vt:lpstr>Slide 5</vt:lpstr>
      <vt:lpstr>Slide 6</vt:lpstr>
      <vt:lpstr>Slide 7</vt:lpstr>
      <vt:lpstr>Brain Network Analysis Images from ISBI 2011 paper</vt:lpstr>
      <vt:lpstr>Slide 9</vt:lpstr>
      <vt:lpstr>Slide 10</vt:lpstr>
      <vt:lpstr>Slide 11</vt:lpstr>
      <vt:lpstr>Slide 12</vt:lpstr>
      <vt:lpstr>Unpublished hippocampus  shape modeling images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University of Wisconsin-Madison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 sectional study  Hippocampus shape analysis using Laplace-Beltrami eigenfunctions  Analysis done by Moo K. Chung April 28, 2010</dc:title>
  <dc:creator>MOO K CHUNG</dc:creator>
  <cp:lastModifiedBy>MOO K CHUNG</cp:lastModifiedBy>
  <cp:revision>59</cp:revision>
  <cp:lastPrinted>2010-10-23T04:58:52Z</cp:lastPrinted>
  <dcterms:created xsi:type="dcterms:W3CDTF">2010-10-27T23:58:34Z</dcterms:created>
  <dcterms:modified xsi:type="dcterms:W3CDTF">2010-10-28T02:05:59Z</dcterms:modified>
</cp:coreProperties>
</file>