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Default Extension="wmf" ContentType="image/x-wmf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56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s/slide61.xml" ContentType="application/vnd.openxmlformats-officedocument.presentationml.slide+xml"/>
  <Override PartName="/ppt/slideLayouts/slideLayout24.xml" ContentType="application/vnd.openxmlformats-officedocument.presentationml.slideLayout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Layouts/slideLayout28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46.xml" ContentType="application/vnd.openxmlformats-officedocument.presentationml.slide+xml"/>
  <Default Extension="tiff" ContentType="image/tiff"/>
  <Override PartName="/ppt/notesSlides/notesSlide8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53.xml" ContentType="application/vnd.openxmlformats-officedocument.presentationml.slide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8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57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slides/slide62.xml" ContentType="application/vnd.openxmlformats-officedocument.presentationml.slide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Layouts/slideLayout29.xml" ContentType="application/vnd.openxmlformats-officedocument.presentationml.slideLayout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34.xml" ContentType="application/vnd.openxmlformats-officedocument.presentationml.slideLayout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54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slides/slide58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s/slide63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viewProps.xml" ContentType="application/vnd.openxmlformats-officedocument.presentationml.viewProps+xml"/>
  <Override PartName="/ppt/notesSlides/notesSlide10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slides/slide55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slides/slide60.xml" ContentType="application/vnd.openxmlformats-officedocument.presentationml.slide+xml"/>
  <Override PartName="/ppt/slideLayouts/slideLayout2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theme/theme4.xml" ContentType="application/vnd.openxmlformats-officedocument.theme+xml"/>
  <Override PartName="/ppt/slides/slide10.xml" ContentType="application/vnd.openxmlformats-officedocument.presentationml.slide+xml"/>
  <Override PartName="/ppt/slides/slide64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2.xml" ContentType="application/vnd.openxmlformats-officedocument.presentationml.slideLayout+xml"/>
  <Default Extension="pdf" ContentType="application/pdf"/>
  <Default Extension="png" ContentType="image/png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72" r:id="rId2"/>
    <p:sldMasterId id="2147483685" r:id="rId3"/>
  </p:sldMasterIdLst>
  <p:notesMasterIdLst>
    <p:notesMasterId r:id="rId68"/>
  </p:notesMasterIdLst>
  <p:sldIdLst>
    <p:sldId id="277" r:id="rId4"/>
    <p:sldId id="278" r:id="rId5"/>
    <p:sldId id="279" r:id="rId6"/>
    <p:sldId id="443" r:id="rId7"/>
    <p:sldId id="388" r:id="rId8"/>
    <p:sldId id="390" r:id="rId9"/>
    <p:sldId id="389" r:id="rId10"/>
    <p:sldId id="391" r:id="rId11"/>
    <p:sldId id="378" r:id="rId12"/>
    <p:sldId id="442" r:id="rId13"/>
    <p:sldId id="451" r:id="rId14"/>
    <p:sldId id="374" r:id="rId15"/>
    <p:sldId id="384" r:id="rId16"/>
    <p:sldId id="444" r:id="rId17"/>
    <p:sldId id="386" r:id="rId18"/>
    <p:sldId id="449" r:id="rId19"/>
    <p:sldId id="393" r:id="rId20"/>
    <p:sldId id="392" r:id="rId21"/>
    <p:sldId id="445" r:id="rId22"/>
    <p:sldId id="361" r:id="rId23"/>
    <p:sldId id="362" r:id="rId24"/>
    <p:sldId id="395" r:id="rId25"/>
    <p:sldId id="398" r:id="rId26"/>
    <p:sldId id="446" r:id="rId27"/>
    <p:sldId id="363" r:id="rId28"/>
    <p:sldId id="366" r:id="rId29"/>
    <p:sldId id="375" r:id="rId30"/>
    <p:sldId id="368" r:id="rId31"/>
    <p:sldId id="425" r:id="rId32"/>
    <p:sldId id="364" r:id="rId33"/>
    <p:sldId id="365" r:id="rId34"/>
    <p:sldId id="448" r:id="rId35"/>
    <p:sldId id="412" r:id="rId36"/>
    <p:sldId id="408" r:id="rId37"/>
    <p:sldId id="409" r:id="rId38"/>
    <p:sldId id="415" r:id="rId39"/>
    <p:sldId id="414" r:id="rId40"/>
    <p:sldId id="416" r:id="rId41"/>
    <p:sldId id="427" r:id="rId42"/>
    <p:sldId id="418" r:id="rId43"/>
    <p:sldId id="422" r:id="rId44"/>
    <p:sldId id="338" r:id="rId45"/>
    <p:sldId id="369" r:id="rId46"/>
    <p:sldId id="450" r:id="rId47"/>
    <p:sldId id="341" r:id="rId48"/>
    <p:sldId id="342" r:id="rId49"/>
    <p:sldId id="372" r:id="rId50"/>
    <p:sldId id="373" r:id="rId51"/>
    <p:sldId id="447" r:id="rId52"/>
    <p:sldId id="344" r:id="rId53"/>
    <p:sldId id="345" r:id="rId54"/>
    <p:sldId id="346" r:id="rId55"/>
    <p:sldId id="452" r:id="rId56"/>
    <p:sldId id="453" r:id="rId57"/>
    <p:sldId id="315" r:id="rId58"/>
    <p:sldId id="357" r:id="rId59"/>
    <p:sldId id="349" r:id="rId60"/>
    <p:sldId id="370" r:id="rId61"/>
    <p:sldId id="371" r:id="rId62"/>
    <p:sldId id="350" r:id="rId63"/>
    <p:sldId id="351" r:id="rId64"/>
    <p:sldId id="352" r:id="rId65"/>
    <p:sldId id="291" r:id="rId66"/>
    <p:sldId id="376" r:id="rId67"/>
  </p:sldIdLst>
  <p:sldSz cx="9144000" cy="6858000" type="screen4x3"/>
  <p:notesSz cx="6858000" cy="9144000"/>
  <p:defaultTextStyle>
    <a:defPPr>
      <a:defRPr lang="en-US"/>
    </a:defPPr>
    <a:lvl1pPr marL="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9337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840" y="-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7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notesMaster" Target="notesMasters/notesMaster1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73" Type="http://schemas.openxmlformats.org/officeDocument/2006/relationships/tableStyles" Target="tableStyles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DE0C7-9543-3C44-B197-2D03BA908C76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5D267-7F0F-614A-8E69-3180CB846F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C321AE-C14A-FE48-AF1C-B8F7BE716908}" type="slidenum">
              <a:rPr lang="en-US"/>
              <a:pPr/>
              <a:t>1</a:t>
            </a:fld>
            <a:endParaRPr lang="en-US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FD6D7D-D6AF-F54D-A8AF-1E341BB2E780}" type="slidenum">
              <a:rPr lang="en-US"/>
              <a:pPr/>
              <a:t>37</a:t>
            </a:fld>
            <a:endParaRPr lang="en-US"/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66A216-7470-4840-827C-24D6E1E684F1}" type="slidenum">
              <a:rPr lang="en-US"/>
              <a:pPr/>
              <a:t>38</a:t>
            </a:fld>
            <a:endParaRPr lang="en-US"/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984B28-971E-A64F-9D0A-A8AA20D45BBC}" type="slidenum">
              <a:rPr lang="en-US"/>
              <a:pPr/>
              <a:t>41</a:t>
            </a:fld>
            <a:endParaRPr lang="en-US"/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ED490C-652F-4740-BA1E-F97B226A8CB5}" type="slidenum">
              <a:rPr lang="en-US"/>
              <a:pPr/>
              <a:t>3</a:t>
            </a:fld>
            <a:endParaRPr lang="en-US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CA7CA2-5417-D443-92A0-C33BF4C30E8C}" type="slidenum">
              <a:rPr lang="en-US"/>
              <a:pPr/>
              <a:t>7</a:t>
            </a:fld>
            <a:endParaRPr lang="en-US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4425" y="679450"/>
            <a:ext cx="4629150" cy="3471863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75151"/>
            <a:ext cx="5029200" cy="407458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7B6487-25C5-2D4B-95B8-D583DD1403EB}" type="slidenum">
              <a:rPr lang="en-US"/>
              <a:pPr/>
              <a:t>17</a:t>
            </a:fld>
            <a:endParaRPr lang="en-US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71FF7C-947A-5A4F-A6A2-F2EB0A633A1A}" type="slidenum">
              <a:rPr lang="en-US"/>
              <a:pPr/>
              <a:t>18</a:t>
            </a:fld>
            <a:endParaRPr lang="en-US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8AD776-F04B-AF44-B433-C15E395870DE}" type="slidenum">
              <a:rPr lang="en-US"/>
              <a:pPr/>
              <a:t>33</a:t>
            </a:fld>
            <a:endParaRPr lang="en-US"/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2E5F9B-E8B7-3544-AF91-5201D44C0F9E}" type="slidenum">
              <a:rPr lang="en-US"/>
              <a:pPr/>
              <a:t>34</a:t>
            </a:fld>
            <a:endParaRPr lang="en-US"/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06A7CD-DBE1-8F44-AAE6-F569BBDB3038}" type="slidenum">
              <a:rPr lang="en-US"/>
              <a:pPr/>
              <a:t>35</a:t>
            </a:fld>
            <a:endParaRPr lang="en-US"/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3811-FBDB-214F-9D6F-0AEAAD721488}" type="slidenum">
              <a:rPr lang="en-US"/>
              <a:pPr/>
              <a:t>36</a:t>
            </a:fld>
            <a:endParaRPr lang="en-US"/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50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07" indent="0" algn="ctr">
              <a:buNone/>
              <a:defRPr/>
            </a:lvl2pPr>
            <a:lvl3pPr marL="642816" indent="0" algn="ctr">
              <a:buNone/>
              <a:defRPr/>
            </a:lvl3pPr>
            <a:lvl4pPr marL="964224" indent="0" algn="ctr">
              <a:buNone/>
              <a:defRPr/>
            </a:lvl4pPr>
            <a:lvl5pPr marL="1285631" indent="0" algn="ctr">
              <a:buNone/>
              <a:defRPr/>
            </a:lvl5pPr>
            <a:lvl6pPr marL="1607041" indent="0" algn="ctr">
              <a:buNone/>
              <a:defRPr/>
            </a:lvl6pPr>
            <a:lvl7pPr marL="1928447" indent="0" algn="ctr">
              <a:buNone/>
              <a:defRPr/>
            </a:lvl7pPr>
            <a:lvl8pPr marL="2249856" indent="0" algn="ctr">
              <a:buNone/>
              <a:defRPr/>
            </a:lvl8pPr>
            <a:lvl9pPr marL="257126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515" y="1151930"/>
            <a:ext cx="1839516" cy="31789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2972" y="1151930"/>
            <a:ext cx="5411391" cy="31789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354" y="6248549"/>
            <a:ext cx="1905372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75" y="6248549"/>
            <a:ext cx="2895451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75" y="6248549"/>
            <a:ext cx="1905372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58F86B3-6912-C546-BDCA-0365B8F886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2" indent="0">
              <a:buNone/>
              <a:defRPr sz="1800" b="1"/>
            </a:lvl3pPr>
            <a:lvl4pPr marL="1371320" indent="0">
              <a:buNone/>
              <a:defRPr sz="1600" b="1"/>
            </a:lvl4pPr>
            <a:lvl5pPr marL="1828426" indent="0">
              <a:buNone/>
              <a:defRPr sz="1600" b="1"/>
            </a:lvl5pPr>
            <a:lvl6pPr marL="2285532" indent="0">
              <a:buNone/>
              <a:defRPr sz="1600" b="1"/>
            </a:lvl6pPr>
            <a:lvl7pPr marL="2742640" indent="0">
              <a:buNone/>
              <a:defRPr sz="1600" b="1"/>
            </a:lvl7pPr>
            <a:lvl8pPr marL="3199744" indent="0">
              <a:buNone/>
              <a:defRPr sz="1600" b="1"/>
            </a:lvl8pPr>
            <a:lvl9pPr marL="365685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2" indent="0">
              <a:buNone/>
              <a:defRPr sz="1800" b="1"/>
            </a:lvl3pPr>
            <a:lvl4pPr marL="1371320" indent="0">
              <a:buNone/>
              <a:defRPr sz="1600" b="1"/>
            </a:lvl4pPr>
            <a:lvl5pPr marL="1828426" indent="0">
              <a:buNone/>
              <a:defRPr sz="1600" b="1"/>
            </a:lvl5pPr>
            <a:lvl6pPr marL="2285532" indent="0">
              <a:buNone/>
              <a:defRPr sz="1600" b="1"/>
            </a:lvl6pPr>
            <a:lvl7pPr marL="2742640" indent="0">
              <a:buNone/>
              <a:defRPr sz="1600" b="1"/>
            </a:lvl7pPr>
            <a:lvl8pPr marL="3199744" indent="0">
              <a:buNone/>
              <a:defRPr sz="1600" b="1"/>
            </a:lvl8pPr>
            <a:lvl9pPr marL="365685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2" indent="0">
              <a:buNone/>
              <a:defRPr sz="1000"/>
            </a:lvl3pPr>
            <a:lvl4pPr marL="1371320" indent="0">
              <a:buNone/>
              <a:defRPr sz="900"/>
            </a:lvl4pPr>
            <a:lvl5pPr marL="1828426" indent="0">
              <a:buNone/>
              <a:defRPr sz="900"/>
            </a:lvl5pPr>
            <a:lvl6pPr marL="2285532" indent="0">
              <a:buNone/>
              <a:defRPr sz="900"/>
            </a:lvl6pPr>
            <a:lvl7pPr marL="2742640" indent="0">
              <a:buNone/>
              <a:defRPr sz="900"/>
            </a:lvl7pPr>
            <a:lvl8pPr marL="3199744" indent="0">
              <a:buNone/>
              <a:defRPr sz="900"/>
            </a:lvl8pPr>
            <a:lvl9pPr marL="365685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6" indent="0">
              <a:buNone/>
              <a:defRPr sz="2800"/>
            </a:lvl2pPr>
            <a:lvl3pPr marL="914212" indent="0">
              <a:buNone/>
              <a:defRPr sz="2400"/>
            </a:lvl3pPr>
            <a:lvl4pPr marL="1371320" indent="0">
              <a:buNone/>
              <a:defRPr sz="2000"/>
            </a:lvl4pPr>
            <a:lvl5pPr marL="1828426" indent="0">
              <a:buNone/>
              <a:defRPr sz="2000"/>
            </a:lvl5pPr>
            <a:lvl6pPr marL="2285532" indent="0">
              <a:buNone/>
              <a:defRPr sz="2000"/>
            </a:lvl6pPr>
            <a:lvl7pPr marL="2742640" indent="0">
              <a:buNone/>
              <a:defRPr sz="2000"/>
            </a:lvl7pPr>
            <a:lvl8pPr marL="3199744" indent="0">
              <a:buNone/>
              <a:defRPr sz="2000"/>
            </a:lvl8pPr>
            <a:lvl9pPr marL="365685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2" indent="0">
              <a:buNone/>
              <a:defRPr sz="1000"/>
            </a:lvl3pPr>
            <a:lvl4pPr marL="1371320" indent="0">
              <a:buNone/>
              <a:defRPr sz="900"/>
            </a:lvl4pPr>
            <a:lvl5pPr marL="1828426" indent="0">
              <a:buNone/>
              <a:defRPr sz="900"/>
            </a:lvl5pPr>
            <a:lvl6pPr marL="2285532" indent="0">
              <a:buNone/>
              <a:defRPr sz="900"/>
            </a:lvl6pPr>
            <a:lvl7pPr marL="2742640" indent="0">
              <a:buNone/>
              <a:defRPr sz="900"/>
            </a:lvl7pPr>
            <a:lvl8pPr marL="3199744" indent="0">
              <a:buNone/>
              <a:defRPr sz="900"/>
            </a:lvl8pPr>
            <a:lvl9pPr marL="365685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1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2969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78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07" indent="0">
              <a:buNone/>
              <a:defRPr sz="1300"/>
            </a:lvl2pPr>
            <a:lvl3pPr marL="642816" indent="0">
              <a:buNone/>
              <a:defRPr sz="1100"/>
            </a:lvl3pPr>
            <a:lvl4pPr marL="964224" indent="0">
              <a:buNone/>
              <a:defRPr sz="1000"/>
            </a:lvl4pPr>
            <a:lvl5pPr marL="1285631" indent="0">
              <a:buNone/>
              <a:defRPr sz="1000"/>
            </a:lvl5pPr>
            <a:lvl6pPr marL="1607041" indent="0">
              <a:buNone/>
              <a:defRPr sz="1000"/>
            </a:lvl6pPr>
            <a:lvl7pPr marL="1928447" indent="0">
              <a:buNone/>
              <a:defRPr sz="1000"/>
            </a:lvl7pPr>
            <a:lvl8pPr marL="2249856" indent="0">
              <a:buNone/>
              <a:defRPr sz="1000"/>
            </a:lvl8pPr>
            <a:lvl9pPr marL="257126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pPr lvl="0"/>
            <a:endParaRPr lang="en-US" noProof="0">
              <a:sym typeface="Gill Sans" pitchFamily="2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515" y="1151930"/>
            <a:ext cx="1839516" cy="31789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2969" y="1151930"/>
            <a:ext cx="5411391" cy="31789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354" y="6248549"/>
            <a:ext cx="1905372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75" y="6248549"/>
            <a:ext cx="2895451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75" y="6248549"/>
            <a:ext cx="1905372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1940E82-BC4E-8A4E-94DF-1269905828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2970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78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6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07" indent="0">
              <a:buNone/>
              <a:defRPr sz="2000"/>
            </a:lvl2pPr>
            <a:lvl3pPr marL="642816" indent="0">
              <a:buNone/>
              <a:defRPr sz="1700"/>
            </a:lvl3pPr>
            <a:lvl4pPr marL="964224" indent="0">
              <a:buNone/>
              <a:defRPr sz="1400"/>
            </a:lvl4pPr>
            <a:lvl5pPr marL="1285631" indent="0">
              <a:buNone/>
              <a:defRPr sz="1400"/>
            </a:lvl5pPr>
            <a:lvl6pPr marL="1607041" indent="0">
              <a:buNone/>
              <a:defRPr sz="1400"/>
            </a:lvl6pPr>
            <a:lvl7pPr marL="1928447" indent="0">
              <a:buNone/>
              <a:defRPr sz="1400"/>
            </a:lvl7pPr>
            <a:lvl8pPr marL="2249856" indent="0">
              <a:buNone/>
              <a:defRPr sz="1400"/>
            </a:lvl8pPr>
            <a:lvl9pPr marL="2571264" indent="0">
              <a:buNone/>
              <a:defRPr sz="1400"/>
            </a:lvl9pPr>
          </a:lstStyle>
          <a:p>
            <a:pPr lvl="0"/>
            <a:endParaRPr lang="en-US" noProof="0">
              <a:sym typeface="Gill Sans" pitchFamily="2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115193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72" y="3536156"/>
            <a:ext cx="7358063" cy="7947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5pPr>
      <a:lvl6pPr marL="321407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6pPr>
      <a:lvl7pPr marL="642816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7pPr>
      <a:lvl8pPr marL="964224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8pPr>
      <a:lvl9pPr marL="1285631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9pPr>
    </p:titleStyle>
    <p:bodyStyle>
      <a:lvl1pPr marL="241056" indent="-241056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2287" indent="-200880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3520" indent="-160704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4930" indent="-160704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6336" indent="-160704" algn="ctr" rtl="0" eaLnBrk="0" fontAlgn="base" hangingPunct="0">
        <a:spcBef>
          <a:spcPct val="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407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6pPr>
      <a:lvl7pPr marL="642816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7pPr>
      <a:lvl8pPr marL="964224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8pPr>
      <a:lvl9pPr marL="1285631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9pPr>
    </p:bodyStyle>
    <p:otherStyle>
      <a:defPPr>
        <a:defRPr lang="en-US"/>
      </a:defPPr>
      <a:lvl1pPr marL="0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0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1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22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63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04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44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85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26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1" tIns="45711" rIns="91421" bIns="457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21" tIns="45711" rIns="91421" bIns="457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E7EB6-A1E9-3241-86E2-74CCD4883E9B}" type="datetimeFigureOut">
              <a:rPr lang="en-US" smtClean="0"/>
              <a:pPr/>
              <a:t>12/31/10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4"/>
            <a:ext cx="2895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10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0" indent="-342830" algn="l" defTabSz="45710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98" indent="-285692" algn="l" defTabSz="45710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65" indent="-228552" algn="l" defTabSz="45710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2" indent="-228552" algn="l" defTabSz="45710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0" indent="-228552" algn="l" defTabSz="45710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87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92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99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04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6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44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5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69" y="115193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7" tIns="35717" rIns="35717" bIns="3571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69" y="3536156"/>
            <a:ext cx="7358063" cy="7947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5pPr>
      <a:lvl6pPr marL="321457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6pPr>
      <a:lvl7pPr marL="642915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7pPr>
      <a:lvl8pPr marL="964372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8pPr>
      <a:lvl9pPr marL="1285829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9pPr>
    </p:titleStyle>
    <p:bodyStyle>
      <a:lvl1pPr marL="241093" indent="-241093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2368" indent="-200911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3643" indent="-160729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5101" indent="-160729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6558" indent="-160729" algn="ctr" rtl="0" eaLnBrk="0" fontAlgn="base" hangingPunct="0">
        <a:spcBef>
          <a:spcPct val="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457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6pPr>
      <a:lvl7pPr marL="642915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7pPr>
      <a:lvl8pPr marL="964372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8pPr>
      <a:lvl9pPr marL="1285829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df"/><Relationship Id="rId5" Type="http://schemas.openxmlformats.org/officeDocument/2006/relationships/image" Target="../media/image34.png"/><Relationship Id="rId6" Type="http://schemas.openxmlformats.org/officeDocument/2006/relationships/image" Target="../media/image35.pdf"/><Relationship Id="rId7" Type="http://schemas.openxmlformats.org/officeDocument/2006/relationships/image" Target="../media/image36.png"/><Relationship Id="rId8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d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df"/><Relationship Id="rId3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52.png"/><Relationship Id="rId3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tiff"/><Relationship Id="rId3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ng"/><Relationship Id="rId12" Type="http://schemas.openxmlformats.org/officeDocument/2006/relationships/image" Target="../media/image65.png"/><Relationship Id="rId13" Type="http://schemas.openxmlformats.org/officeDocument/2006/relationships/image" Target="../media/image66.png"/><Relationship Id="rId14" Type="http://schemas.openxmlformats.org/officeDocument/2006/relationships/image" Target="../media/image67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e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0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7" Type="http://schemas.openxmlformats.org/officeDocument/2006/relationships/image" Target="../media/image82.png"/><Relationship Id="rId8" Type="http://schemas.openxmlformats.org/officeDocument/2006/relationships/image" Target="../media/image83.png"/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df"/><Relationship Id="rId4" Type="http://schemas.openxmlformats.org/officeDocument/2006/relationships/image" Target="../media/image90.png"/><Relationship Id="rId5" Type="http://schemas.openxmlformats.org/officeDocument/2006/relationships/image" Target="../media/image91.pdf"/><Relationship Id="rId6" Type="http://schemas.openxmlformats.org/officeDocument/2006/relationships/image" Target="../media/image92.png"/><Relationship Id="rId7" Type="http://schemas.openxmlformats.org/officeDocument/2006/relationships/image" Target="../media/image93.pdf"/><Relationship Id="rId8" Type="http://schemas.openxmlformats.org/officeDocument/2006/relationships/image" Target="../media/image94.png"/><Relationship Id="rId9" Type="http://schemas.openxmlformats.org/officeDocument/2006/relationships/image" Target="../media/image95.pdf"/><Relationship Id="rId10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df"/><Relationship Id="rId3" Type="http://schemas.openxmlformats.org/officeDocument/2006/relationships/image" Target="../media/image9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df"/><Relationship Id="rId4" Type="http://schemas.openxmlformats.org/officeDocument/2006/relationships/image" Target="../media/image104.png"/><Relationship Id="rId5" Type="http://schemas.openxmlformats.org/officeDocument/2006/relationships/image" Target="../media/image105.pdf"/><Relationship Id="rId6" Type="http://schemas.openxmlformats.org/officeDocument/2006/relationships/image" Target="../media/image106.png"/><Relationship Id="rId7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df"/><Relationship Id="rId3" Type="http://schemas.openxmlformats.org/officeDocument/2006/relationships/image" Target="../media/image10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df"/><Relationship Id="rId3" Type="http://schemas.openxmlformats.org/officeDocument/2006/relationships/image" Target="../media/image11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3.tiff"/><Relationship Id="rId3" Type="http://schemas.openxmlformats.org/officeDocument/2006/relationships/image" Target="../media/image11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d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120.pdf"/><Relationship Id="rId5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d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df"/><Relationship Id="rId3" Type="http://schemas.openxmlformats.org/officeDocument/2006/relationships/image" Target="../media/image123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df"/><Relationship Id="rId3" Type="http://schemas.openxmlformats.org/officeDocument/2006/relationships/image" Target="../media/image125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12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057400"/>
            <a:ext cx="9144000" cy="1500188"/>
          </a:xfrm>
        </p:spPr>
        <p:txBody>
          <a:bodyPr/>
          <a:lstStyle/>
          <a:p>
            <a:pPr eaLnBrk="1" hangingPunct="1"/>
            <a:r>
              <a:rPr lang="en-US" sz="4500" dirty="0" smtClean="0"/>
              <a:t/>
            </a:r>
            <a:br>
              <a:rPr lang="en-US" sz="4500" dirty="0" smtClean="0"/>
            </a:br>
            <a:r>
              <a:rPr lang="en-US" sz="4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Heat kernel smoothing </a:t>
            </a:r>
            <a:br>
              <a:rPr lang="en-US" sz="4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in cortical manifolds </a:t>
            </a:r>
            <a:r>
              <a:rPr lang="en-US" sz="3800" dirty="0" smtClean="0"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3800" dirty="0" smtClean="0">
                <a:latin typeface="Calibri" charset="0"/>
                <a:ea typeface="Calibri" charset="0"/>
                <a:cs typeface="Calibri" charset="0"/>
              </a:rPr>
            </a:br>
            <a:endParaRPr lang="en-US" sz="3800" dirty="0" smtClean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63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5113" y="3161110"/>
            <a:ext cx="7358063" cy="2678906"/>
          </a:xfrm>
        </p:spPr>
        <p:txBody>
          <a:bodyPr rIns="28566"/>
          <a:lstStyle/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Moo K. Chung</a:t>
            </a:r>
            <a:endParaRPr lang="en-US" dirty="0" smtClean="0"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Department of Biostatistics and Medical Informatics</a:t>
            </a: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err="1">
                <a:latin typeface="Calibri" charset="0"/>
                <a:ea typeface="Arial" charset="0"/>
                <a:cs typeface="Arial" charset="0"/>
                <a:sym typeface="Arial" charset="0"/>
              </a:rPr>
              <a:t>Waisman</a:t>
            </a: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 Laboratory for Brain Imaging and Behavior</a:t>
            </a: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</a:t>
            </a:r>
            <a:r>
              <a:rPr lang="en-US" dirty="0" smtClean="0">
                <a:latin typeface="Calibri" charset="0"/>
                <a:ea typeface="Arial" charset="0"/>
                <a:cs typeface="Arial" charset="0"/>
                <a:sym typeface="Arial" charset="0"/>
              </a:rPr>
              <a:t>Madison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Calibri" charset="0"/>
                <a:ea typeface="Calibri" charset="0"/>
                <a:cs typeface="Calibri" charset="0"/>
                <a:sym typeface="Arial" charset="0"/>
              </a:rPr>
              <a:t>Department of Brain and Cognitive Sciences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Calibri" charset="0"/>
                <a:ea typeface="Calibri" charset="0"/>
                <a:cs typeface="Calibri" charset="0"/>
                <a:sym typeface="Arial" charset="0"/>
              </a:rPr>
              <a:t>Seoul National University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err="1">
                <a:solidFill>
                  <a:srgbClr val="FFFF66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www.stat.wisc.edu/~mchung</a:t>
            </a:r>
            <a:endParaRPr lang="en-US" dirty="0">
              <a:solidFill>
                <a:srgbClr val="FFFF66"/>
              </a:solidFill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>
              <a:solidFill>
                <a:srgbClr val="FFFF66"/>
              </a:solidFill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</p:txBody>
      </p:sp>
      <p:pic>
        <p:nvPicPr>
          <p:cNvPr id="186372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1145" y="1"/>
            <a:ext cx="5732859" cy="143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eouln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" y="5"/>
            <a:ext cx="1446609" cy="144660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" y="4"/>
            <a:ext cx="3415605" cy="144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ppo-mesh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3850"/>
            <a:ext cx="9144000" cy="4508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221734"/>
            <a:ext cx="768559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Vector measures (displacement) on surface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image “file:///c:/documents%20and%20settings/vorperian/eudora/attach/Mand_Preg_sph9.jpg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95085"/>
            <a:ext cx="3822700" cy="316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859" y="1215593"/>
            <a:ext cx="4554141" cy="564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rot="10800000">
            <a:off x="4095651" y="5638798"/>
            <a:ext cx="988415" cy="1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</p:spPr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95094" y="1874530"/>
            <a:ext cx="2089547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77" tIns="32139" rIns="64277" bIns="32139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segmentation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10" name="Picture 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44" y="552501"/>
            <a:ext cx="3136900" cy="314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-1144" y="3172309"/>
            <a:ext cx="1567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3D image</a:t>
            </a:r>
            <a:endParaRPr lang="en-US" sz="2800" dirty="0"/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032251" y="5866413"/>
            <a:ext cx="280908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77" tIns="32139" rIns="64277" bIns="32139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70 </a:t>
            </a:r>
            <a:r>
              <a:rPr lang="en-US" sz="2800" dirty="0">
                <a:solidFill>
                  <a:srgbClr val="FFFFFF"/>
                </a:solidFill>
              </a:rPr>
              <a:t>subject</a:t>
            </a:r>
            <a:r>
              <a:rPr lang="en-US" sz="2800" dirty="0" smtClean="0">
                <a:solidFill>
                  <a:srgbClr val="FFFFFF"/>
                </a:solidFill>
              </a:rPr>
              <a:t> models 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7299" y="0"/>
            <a:ext cx="7536701" cy="923330"/>
          </a:xfrm>
          <a:prstGeom prst="rect">
            <a:avLst/>
          </a:prstGeom>
          <a:solidFill>
            <a:srgbClr val="000000">
              <a:alpha val="46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Arial"/>
                <a:cs typeface="Arial"/>
              </a:rPr>
              <a:t>Mandible surface model</a:t>
            </a:r>
            <a:endParaRPr lang="en-US" sz="54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3595094" y="2614612"/>
            <a:ext cx="867967" cy="1588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543800" cy="642938"/>
          </a:xfrm>
          <a:solidFill>
            <a:schemeClr val="bg1">
              <a:lumMod val="50000"/>
              <a:lumOff val="5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4100" dirty="0" err="1" smtClean="0">
                <a:solidFill>
                  <a:srgbClr val="000000"/>
                </a:solidFill>
              </a:rPr>
              <a:t>Amygdala</a:t>
            </a:r>
            <a:r>
              <a:rPr lang="en-US" sz="4100" dirty="0" smtClean="0">
                <a:solidFill>
                  <a:srgbClr val="000000"/>
                </a:solidFill>
              </a:rPr>
              <a:t> surface model in autism</a:t>
            </a:r>
            <a:endParaRPr lang="en-US" sz="4100" dirty="0">
              <a:solidFill>
                <a:srgbClr val="000000"/>
              </a:solidFill>
            </a:endParaRPr>
          </a:p>
        </p:txBody>
      </p:sp>
      <p:pic>
        <p:nvPicPr>
          <p:cNvPr id="217091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8490"/>
            <a:ext cx="4979804" cy="572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092" name="TextBox 6"/>
          <p:cNvSpPr txBox="1">
            <a:spLocks noChangeArrowheads="1"/>
          </p:cNvSpPr>
          <p:nvPr/>
        </p:nvSpPr>
        <p:spPr bwMode="auto">
          <a:xfrm>
            <a:off x="0" y="750094"/>
            <a:ext cx="1552650" cy="3783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Left </a:t>
            </a:r>
            <a:r>
              <a:rPr lang="en-US" sz="2000" dirty="0" err="1">
                <a:solidFill>
                  <a:srgbClr val="000000"/>
                </a:solidFill>
              </a:rPr>
              <a:t>amygdala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17093" name="TextBox 7"/>
          <p:cNvSpPr txBox="1">
            <a:spLocks noChangeArrowheads="1"/>
          </p:cNvSpPr>
          <p:nvPr/>
        </p:nvSpPr>
        <p:spPr bwMode="auto">
          <a:xfrm>
            <a:off x="0" y="5197078"/>
            <a:ext cx="1691060" cy="3783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Right </a:t>
            </a:r>
            <a:r>
              <a:rPr lang="en-US" sz="2000" dirty="0" err="1">
                <a:solidFill>
                  <a:srgbClr val="000000"/>
                </a:solidFill>
              </a:rPr>
              <a:t>amygdala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21709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4275" y="1502413"/>
            <a:ext cx="3020625" cy="407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7095" name="Straight Arrow Connector 10"/>
          <p:cNvCxnSpPr>
            <a:cxnSpLocks noChangeShapeType="1"/>
          </p:cNvCxnSpPr>
          <p:nvPr/>
        </p:nvCxnSpPr>
        <p:spPr bwMode="auto">
          <a:xfrm rot="10800000">
            <a:off x="4579134" y="3936875"/>
            <a:ext cx="1125141" cy="1117"/>
          </a:xfrm>
          <a:prstGeom prst="straightConnector1">
            <a:avLst/>
          </a:prstGeom>
          <a:noFill/>
          <a:ln w="38100" cap="flat" cmpd="sng" algn="ctr">
            <a:solidFill>
              <a:srgbClr val="008000"/>
            </a:solidFill>
            <a:prstDash val="sysDash"/>
            <a:round/>
            <a:headEnd type="none" w="med" len="med"/>
            <a:tailEnd type="arrow" w="med" len="med"/>
          </a:ln>
        </p:spPr>
      </p:cxnSp>
      <p:sp>
        <p:nvSpPr>
          <p:cNvPr id="217096" name="TextBox 13"/>
          <p:cNvSpPr txBox="1">
            <a:spLocks noChangeArrowheads="1"/>
          </p:cNvSpPr>
          <p:nvPr/>
        </p:nvSpPr>
        <p:spPr bwMode="auto">
          <a:xfrm>
            <a:off x="5411604" y="5575474"/>
            <a:ext cx="3313296" cy="988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Correlating facial emotion discrimination task response and </a:t>
            </a:r>
            <a:r>
              <a:rPr lang="en-US" sz="2000" dirty="0" err="1">
                <a:solidFill>
                  <a:srgbClr val="000000"/>
                </a:solidFill>
              </a:rPr>
              <a:t>amygdala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shape in autism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17099" name="TextBox 21"/>
          <p:cNvSpPr txBox="1">
            <a:spLocks noChangeArrowheads="1"/>
          </p:cNvSpPr>
          <p:nvPr/>
        </p:nvSpPr>
        <p:spPr bwMode="auto">
          <a:xfrm>
            <a:off x="4620432" y="642938"/>
            <a:ext cx="4523568" cy="41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300" i="1" dirty="0" smtClean="0">
                <a:solidFill>
                  <a:srgbClr val="008000"/>
                </a:solidFill>
              </a:rPr>
              <a:t>Chung, </a:t>
            </a:r>
            <a:r>
              <a:rPr lang="en-US" sz="2300" i="1" dirty="0" err="1" smtClean="0">
                <a:solidFill>
                  <a:srgbClr val="008000"/>
                </a:solidFill>
              </a:rPr>
              <a:t>Worsley</a:t>
            </a:r>
            <a:r>
              <a:rPr lang="en-US" sz="2300" i="1" dirty="0" smtClean="0">
                <a:solidFill>
                  <a:srgbClr val="008000"/>
                </a:solidFill>
              </a:rPr>
              <a:t> et </a:t>
            </a:r>
            <a:r>
              <a:rPr lang="en-US" sz="2300" i="1" dirty="0">
                <a:solidFill>
                  <a:srgbClr val="008000"/>
                </a:solidFill>
              </a:rPr>
              <a:t>al., </a:t>
            </a:r>
            <a:r>
              <a:rPr lang="en-US" sz="2300" i="1" dirty="0" err="1">
                <a:solidFill>
                  <a:srgbClr val="008000"/>
                </a:solidFill>
              </a:rPr>
              <a:t>Neuroimage</a:t>
            </a:r>
            <a:r>
              <a:rPr lang="en-US" sz="2300" i="1" dirty="0">
                <a:solidFill>
                  <a:srgbClr val="008000"/>
                </a:solidFill>
              </a:rPr>
              <a:t> 2010</a:t>
            </a:r>
          </a:p>
        </p:txBody>
      </p:sp>
      <p:sp>
        <p:nvSpPr>
          <p:cNvPr id="217100" name="TextBox 22"/>
          <p:cNvSpPr txBox="1">
            <a:spLocks noChangeArrowheads="1"/>
          </p:cNvSpPr>
          <p:nvPr/>
        </p:nvSpPr>
        <p:spPr bwMode="auto">
          <a:xfrm>
            <a:off x="433090" y="3740978"/>
            <a:ext cx="3656707" cy="3895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100" dirty="0">
                <a:solidFill>
                  <a:srgbClr val="008000"/>
                </a:solidFill>
              </a:rPr>
              <a:t>group difference at lateral nuclei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Title 1"/>
          <p:cNvSpPr>
            <a:spLocks noGrp="1"/>
          </p:cNvSpPr>
          <p:nvPr>
            <p:ph type="title"/>
          </p:nvPr>
        </p:nvSpPr>
        <p:spPr>
          <a:xfrm>
            <a:off x="553641" y="2411016"/>
            <a:ext cx="8158559" cy="1366242"/>
          </a:xfrm>
        </p:spPr>
        <p:txBody>
          <a:bodyPr/>
          <a:lstStyle/>
          <a:p>
            <a:r>
              <a:rPr lang="en-US" dirty="0" smtClean="0"/>
              <a:t>Noise types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ffusion_thickness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694" y="1020883"/>
            <a:ext cx="7143805" cy="488275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372841" y="267891"/>
            <a:ext cx="513471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</a:rPr>
              <a:t>Noise in measurement</a:t>
            </a:r>
            <a:endParaRPr lang="en-US" sz="4200" dirty="0">
              <a:solidFill>
                <a:schemeClr val="bg1"/>
              </a:solidFill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185841" y="5903640"/>
            <a:ext cx="2321719" cy="49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600" dirty="0">
                <a:solidFill>
                  <a:srgbClr val="000000"/>
                </a:solidFill>
              </a:rPr>
              <a:t>after smoothing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645841" y="5703493"/>
            <a:ext cx="2003340" cy="89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600" dirty="0" smtClean="0">
                <a:solidFill>
                  <a:srgbClr val="000000"/>
                </a:solidFill>
              </a:rPr>
              <a:t>noise cortical </a:t>
            </a:r>
          </a:p>
          <a:p>
            <a:r>
              <a:rPr lang="en-US" sz="2600" dirty="0" smtClean="0">
                <a:solidFill>
                  <a:srgbClr val="000000"/>
                </a:solidFill>
              </a:rPr>
              <a:t>thickness</a:t>
            </a:r>
            <a:endParaRPr lang="en-US" sz="2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Text Box 3"/>
          <p:cNvSpPr txBox="1">
            <a:spLocks noChangeArrowheads="1"/>
          </p:cNvSpPr>
          <p:nvPr/>
        </p:nvSpPr>
        <p:spPr bwMode="auto">
          <a:xfrm>
            <a:off x="339329" y="267891"/>
            <a:ext cx="3689023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4200" dirty="0" smtClean="0">
                <a:solidFill>
                  <a:srgbClr val="FFFF66"/>
                </a:solidFill>
              </a:rPr>
              <a:t>geometric noise</a:t>
            </a:r>
            <a:endParaRPr lang="en-US" sz="4200" dirty="0">
              <a:solidFill>
                <a:srgbClr val="FFFF66"/>
              </a:solidFill>
            </a:endParaRPr>
          </a:p>
        </p:txBody>
      </p:sp>
      <p:pic>
        <p:nvPicPr>
          <p:cNvPr id="19661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825" y="1295921"/>
            <a:ext cx="8720956" cy="397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2" name="Text Box 8"/>
          <p:cNvSpPr txBox="1">
            <a:spLocks noChangeArrowheads="1"/>
          </p:cNvSpPr>
          <p:nvPr/>
        </p:nvSpPr>
        <p:spPr bwMode="auto">
          <a:xfrm>
            <a:off x="339329" y="5411392"/>
            <a:ext cx="4120012" cy="50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700" dirty="0" smtClean="0"/>
              <a:t>coordinates </a:t>
            </a:r>
            <a:r>
              <a:rPr lang="en-US" sz="2700" dirty="0"/>
              <a:t>= signal + noise</a:t>
            </a:r>
          </a:p>
        </p:txBody>
      </p:sp>
      <p:sp>
        <p:nvSpPr>
          <p:cNvPr id="196613" name="Text Box 9"/>
          <p:cNvSpPr txBox="1">
            <a:spLocks noChangeArrowheads="1"/>
          </p:cNvSpPr>
          <p:nvPr/>
        </p:nvSpPr>
        <p:spPr bwMode="auto">
          <a:xfrm>
            <a:off x="5697141" y="5411392"/>
            <a:ext cx="2321719" cy="49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600" dirty="0"/>
              <a:t>after smoothing</a:t>
            </a:r>
          </a:p>
        </p:txBody>
      </p:sp>
      <p:sp>
        <p:nvSpPr>
          <p:cNvPr id="196614" name="Text Box 11"/>
          <p:cNvSpPr txBox="1">
            <a:spLocks noChangeArrowheads="1"/>
          </p:cNvSpPr>
          <p:nvPr/>
        </p:nvSpPr>
        <p:spPr bwMode="auto">
          <a:xfrm>
            <a:off x="339329" y="6268641"/>
            <a:ext cx="5553077" cy="4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Part of brain surface consisting of 108,588</a:t>
            </a:r>
            <a:r>
              <a:rPr lang="en-US" sz="2000" dirty="0" smtClean="0"/>
              <a:t> triangles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892972" y="3949700"/>
            <a:ext cx="7696200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marL="742950" marR="0" lvl="0" indent="-7429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Diffusion Smoothing (2001)</a:t>
            </a:r>
          </a:p>
          <a:p>
            <a:pPr marL="742950" marR="0" lvl="0" indent="-7429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9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0" dirty="0" smtClean="0">
                <a:latin typeface="+mj-lt"/>
                <a:ea typeface="+mj-ea"/>
                <a:cs typeface="+mj-cs"/>
                <a:sym typeface="Gill Sans" charset="0"/>
              </a:rPr>
              <a:t>2.  Iterated kernel smoothing (2005)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 smtClean="0">
              <a:latin typeface="+mj-lt"/>
              <a:ea typeface="+mj-ea"/>
              <a:cs typeface="+mj-cs"/>
              <a:sym typeface="Gill Sans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0" noProof="0" dirty="0" smtClean="0">
                <a:latin typeface="+mj-lt"/>
                <a:ea typeface="+mj-ea"/>
                <a:cs typeface="+mj-cs"/>
                <a:sym typeface="Gill Sans" charset="0"/>
              </a:rPr>
              <a:t>3.  Weighed spherical harmonic   representation </a:t>
            </a:r>
            <a:r>
              <a:rPr lang="en-US" sz="3600" kern="0" dirty="0" smtClean="0">
                <a:latin typeface="+mj-lt"/>
                <a:ea typeface="+mj-ea"/>
                <a:cs typeface="+mj-cs"/>
                <a:sym typeface="Gill Sans" charset="0"/>
              </a:rPr>
              <a:t>(2007)</a:t>
            </a:r>
            <a:endParaRPr lang="en-US" sz="3600" kern="0" noProof="0" dirty="0" smtClean="0">
              <a:latin typeface="+mj-lt"/>
              <a:ea typeface="+mj-ea"/>
              <a:cs typeface="+mj-cs"/>
              <a:sym typeface="Gill Sans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900" kern="0" noProof="0" dirty="0" smtClean="0">
              <a:latin typeface="+mj-lt"/>
              <a:ea typeface="+mj-ea"/>
              <a:cs typeface="+mj-cs"/>
              <a:sym typeface="Gill Sans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4.  Heat</a:t>
            </a:r>
            <a:r>
              <a:rPr kumimoji="0" lang="en-US" sz="3600" b="0" i="0" u="none" strike="noStrike" kern="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 kernel smoothing (2010)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892972" y="604440"/>
            <a:ext cx="7358063" cy="14529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Surface smoothing techniques</a:t>
            </a:r>
            <a:endParaRPr kumimoji="0" lang="en-US" sz="59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Text Box 2"/>
          <p:cNvSpPr txBox="1">
            <a:spLocks noChangeArrowheads="1"/>
          </p:cNvSpPr>
          <p:nvPr/>
        </p:nvSpPr>
        <p:spPr bwMode="auto">
          <a:xfrm>
            <a:off x="4893469" y="6107906"/>
            <a:ext cx="3749720" cy="40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2D surface based kernel weighting</a:t>
            </a:r>
          </a:p>
        </p:txBody>
      </p:sp>
      <p:sp>
        <p:nvSpPr>
          <p:cNvPr id="205827" name="Text Box 3"/>
          <p:cNvSpPr txBox="1">
            <a:spLocks noChangeArrowheads="1"/>
          </p:cNvSpPr>
          <p:nvPr/>
        </p:nvSpPr>
        <p:spPr bwMode="auto">
          <a:xfrm>
            <a:off x="609453" y="26043"/>
            <a:ext cx="5362895" cy="72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4000" dirty="0" smtClean="0">
                <a:solidFill>
                  <a:srgbClr val="FFFF66"/>
                </a:solidFill>
              </a:rPr>
              <a:t>Assigning kernel weights</a:t>
            </a:r>
            <a:endParaRPr lang="en-US" sz="4000" dirty="0">
              <a:solidFill>
                <a:srgbClr val="FFFF66"/>
              </a:solidFill>
            </a:endParaRPr>
          </a:p>
        </p:txBody>
      </p:sp>
      <p:sp>
        <p:nvSpPr>
          <p:cNvPr id="205828" name="Text Box 4"/>
          <p:cNvSpPr txBox="1">
            <a:spLocks noChangeArrowheads="1"/>
          </p:cNvSpPr>
          <p:nvPr/>
        </p:nvSpPr>
        <p:spPr bwMode="auto">
          <a:xfrm>
            <a:off x="533549" y="749300"/>
            <a:ext cx="7760624" cy="120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Due to curved geometry, the shortest distance between</a:t>
            </a:r>
          </a:p>
          <a:p>
            <a:r>
              <a:rPr lang="en-US" sz="2400" dirty="0"/>
              <a:t>two points is not a straight line. So we may incorrectly assign</a:t>
            </a:r>
          </a:p>
          <a:p>
            <a:r>
              <a:rPr lang="en-US" sz="2400" dirty="0"/>
              <a:t>less weights to closer observations.</a:t>
            </a:r>
          </a:p>
        </p:txBody>
      </p:sp>
      <p:pic>
        <p:nvPicPr>
          <p:cNvPr id="2058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453" y="2133080"/>
            <a:ext cx="3721447" cy="388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825" y="2133080"/>
            <a:ext cx="3699123" cy="388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31" name="Text Box 7"/>
          <p:cNvSpPr txBox="1">
            <a:spLocks noChangeArrowheads="1"/>
          </p:cNvSpPr>
          <p:nvPr/>
        </p:nvSpPr>
        <p:spPr bwMode="auto">
          <a:xfrm>
            <a:off x="762373" y="6095628"/>
            <a:ext cx="3762544" cy="40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3D volume based kernel weighting</a:t>
            </a:r>
          </a:p>
        </p:txBody>
      </p:sp>
      <p:sp>
        <p:nvSpPr>
          <p:cNvPr id="205832" name="Text Box 8"/>
          <p:cNvSpPr txBox="1">
            <a:spLocks noChangeArrowheads="1"/>
          </p:cNvSpPr>
          <p:nvPr/>
        </p:nvSpPr>
        <p:spPr bwMode="auto">
          <a:xfrm>
            <a:off x="3413373" y="3008189"/>
            <a:ext cx="484436" cy="37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2/3</a:t>
            </a:r>
          </a:p>
        </p:txBody>
      </p:sp>
      <p:sp>
        <p:nvSpPr>
          <p:cNvPr id="205833" name="Text Box 9"/>
          <p:cNvSpPr txBox="1">
            <a:spLocks noChangeArrowheads="1"/>
          </p:cNvSpPr>
          <p:nvPr/>
        </p:nvSpPr>
        <p:spPr bwMode="auto">
          <a:xfrm>
            <a:off x="1600647" y="5158011"/>
            <a:ext cx="484436" cy="37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1/3</a:t>
            </a:r>
          </a:p>
        </p:txBody>
      </p:sp>
      <p:sp>
        <p:nvSpPr>
          <p:cNvPr id="205834" name="Text Box 10"/>
          <p:cNvSpPr txBox="1">
            <a:spLocks noChangeArrowheads="1"/>
          </p:cNvSpPr>
          <p:nvPr/>
        </p:nvSpPr>
        <p:spPr bwMode="auto">
          <a:xfrm>
            <a:off x="5790903" y="5082109"/>
            <a:ext cx="485552" cy="372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2/3</a:t>
            </a:r>
          </a:p>
        </p:txBody>
      </p:sp>
      <p:sp>
        <p:nvSpPr>
          <p:cNvPr id="205835" name="Text Box 11"/>
          <p:cNvSpPr txBox="1">
            <a:spLocks noChangeArrowheads="1"/>
          </p:cNvSpPr>
          <p:nvPr/>
        </p:nvSpPr>
        <p:spPr bwMode="auto">
          <a:xfrm>
            <a:off x="7620373" y="2872011"/>
            <a:ext cx="484436" cy="37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1/3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Text Box 3"/>
          <p:cNvSpPr txBox="1">
            <a:spLocks noChangeArrowheads="1"/>
          </p:cNvSpPr>
          <p:nvPr/>
        </p:nvSpPr>
        <p:spPr bwMode="auto">
          <a:xfrm>
            <a:off x="285751" y="482205"/>
            <a:ext cx="4607719" cy="236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3700" dirty="0">
                <a:solidFill>
                  <a:schemeClr val="bg1"/>
                </a:solidFill>
              </a:rPr>
              <a:t>3D Gaussian kernel  smoothing </a:t>
            </a:r>
            <a:r>
              <a:rPr lang="en-US" sz="3700" dirty="0">
                <a:solidFill>
                  <a:srgbClr val="000000"/>
                </a:solidFill>
              </a:rPr>
              <a:t>will blur measurements between A and B.</a:t>
            </a:r>
          </a:p>
        </p:txBody>
      </p:sp>
      <p:sp>
        <p:nvSpPr>
          <p:cNvPr id="203779" name="Rectangle 4"/>
          <p:cNvSpPr>
            <a:spLocks noChangeArrowheads="1"/>
          </p:cNvSpPr>
          <p:nvPr/>
        </p:nvSpPr>
        <p:spPr bwMode="auto">
          <a:xfrm>
            <a:off x="3665637" y="2525986"/>
            <a:ext cx="9144000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378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1680" y="857251"/>
            <a:ext cx="4642321" cy="556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1" name="Text Box 6"/>
          <p:cNvSpPr txBox="1">
            <a:spLocks noChangeArrowheads="1"/>
          </p:cNvSpPr>
          <p:nvPr/>
        </p:nvSpPr>
        <p:spPr bwMode="auto">
          <a:xfrm>
            <a:off x="6324452" y="3219154"/>
            <a:ext cx="402650" cy="46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6600"/>
                </a:solidFill>
              </a:rPr>
              <a:t>A</a:t>
            </a:r>
          </a:p>
        </p:txBody>
      </p:sp>
      <p:sp>
        <p:nvSpPr>
          <p:cNvPr id="203782" name="Text Box 7"/>
          <p:cNvSpPr txBox="1">
            <a:spLocks noChangeArrowheads="1"/>
          </p:cNvSpPr>
          <p:nvPr/>
        </p:nvSpPr>
        <p:spPr bwMode="auto">
          <a:xfrm>
            <a:off x="6705081" y="3219154"/>
            <a:ext cx="358303" cy="46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6600"/>
                </a:solidFill>
              </a:rPr>
              <a:t>B</a:t>
            </a:r>
          </a:p>
        </p:txBody>
      </p:sp>
      <p:sp>
        <p:nvSpPr>
          <p:cNvPr id="203783" name="Text Box 9"/>
          <p:cNvSpPr txBox="1">
            <a:spLocks noChangeArrowheads="1"/>
          </p:cNvSpPr>
          <p:nvPr/>
        </p:nvSpPr>
        <p:spPr bwMode="auto">
          <a:xfrm>
            <a:off x="638473" y="1374056"/>
            <a:ext cx="3715867" cy="48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483" tIns="43243" rIns="86483" bIns="43243">
            <a:prstTxWarp prst="textNoShape">
              <a:avLst/>
            </a:prstTxWarp>
            <a:spAutoFit/>
          </a:bodyPr>
          <a:lstStyle/>
          <a:p>
            <a:pPr defTabSz="864989"/>
            <a:endParaRPr lang="en-US" sz="2600" dirty="0"/>
          </a:p>
        </p:txBody>
      </p:sp>
      <p:sp>
        <p:nvSpPr>
          <p:cNvPr id="203784" name="Text Box 3"/>
          <p:cNvSpPr txBox="1">
            <a:spLocks noChangeArrowheads="1"/>
          </p:cNvSpPr>
          <p:nvPr/>
        </p:nvSpPr>
        <p:spPr bwMode="auto">
          <a:xfrm>
            <a:off x="285751" y="4393407"/>
            <a:ext cx="4607719" cy="123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3" tIns="45711" rIns="91423" bIns="45711">
            <a:prstTxWarp prst="textNoShape">
              <a:avLst/>
            </a:prstTxWarp>
            <a:spAutoFit/>
          </a:bodyPr>
          <a:lstStyle/>
          <a:p>
            <a:r>
              <a:rPr lang="en-US" sz="3700" dirty="0">
                <a:solidFill>
                  <a:schemeClr val="bg1"/>
                </a:solidFill>
              </a:rPr>
              <a:t>Need to smooth</a:t>
            </a:r>
          </a:p>
          <a:p>
            <a:r>
              <a:rPr lang="en-US" sz="3700" dirty="0">
                <a:solidFill>
                  <a:schemeClr val="bg1"/>
                </a:solidFill>
              </a:rPr>
              <a:t>along the surface.</a:t>
            </a:r>
            <a:endParaRPr lang="en-US" sz="3700" dirty="0">
              <a:solidFill>
                <a:srgbClr val="000000"/>
              </a:solidFill>
            </a:endParaRPr>
          </a:p>
        </p:txBody>
      </p:sp>
      <p:cxnSp>
        <p:nvCxnSpPr>
          <p:cNvPr id="203785" name="Straight Arrow Connector 11"/>
          <p:cNvCxnSpPr>
            <a:cxnSpLocks noChangeShapeType="1"/>
          </p:cNvCxnSpPr>
          <p:nvPr/>
        </p:nvCxnSpPr>
        <p:spPr bwMode="auto">
          <a:xfrm rot="5400000">
            <a:off x="1410891" y="3643313"/>
            <a:ext cx="857250" cy="2232"/>
          </a:xfrm>
          <a:prstGeom prst="straightConnector1">
            <a:avLst/>
          </a:prstGeom>
          <a:noFill/>
          <a:ln w="57150">
            <a:solidFill>
              <a:srgbClr val="FF66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892972" y="142240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Diffusion Smoothing</a:t>
            </a:r>
            <a:endParaRPr kumimoji="0" lang="en-US" sz="5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itle 1"/>
          <p:cNvSpPr>
            <a:spLocks noGrp="1"/>
          </p:cNvSpPr>
          <p:nvPr>
            <p:ph type="title"/>
          </p:nvPr>
        </p:nvSpPr>
        <p:spPr>
          <a:xfrm>
            <a:off x="821535" y="375047"/>
            <a:ext cx="7358063" cy="616148"/>
          </a:xfrm>
        </p:spPr>
        <p:txBody>
          <a:bodyPr/>
          <a:lstStyle/>
          <a:p>
            <a:r>
              <a:rPr lang="en-US" dirty="0" smtClean="0"/>
              <a:t>Abstract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4" y="1168400"/>
            <a:ext cx="8626078" cy="5450996"/>
          </a:xfrm>
          <a:prstGeom prst="rect">
            <a:avLst/>
          </a:prstGeom>
          <a:noFill/>
        </p:spPr>
        <p:txBody>
          <a:bodyPr wrap="square" lIns="64277" tIns="32139" rIns="64277" bIns="32139" rtlCol="0">
            <a:spAutoFit/>
          </a:bodyPr>
          <a:lstStyle/>
          <a:p>
            <a:pPr algn="just"/>
            <a:r>
              <a:rPr lang="en-US" sz="2500" dirty="0" smtClean="0"/>
              <a:t>We present a novel kernel smoothing framework using the Laplace-Beltrami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. The Green's function of an isotropic diffusion equation on a manifold is analytically represented using the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 of the Laplace-</a:t>
            </a:r>
            <a:r>
              <a:rPr lang="en-US" sz="2500" dirty="0" err="1" smtClean="0"/>
              <a:t>Beltraimi</a:t>
            </a:r>
            <a:r>
              <a:rPr lang="en-US" sz="2500" dirty="0" smtClean="0"/>
              <a:t> operator. The Green's function is then used in explicitly constructing heat kernel smoothing as a series expansion of the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. Unlike many previous surface diffusion approaches, diffusion is analytically represented using the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 substantially improving numerical accuracy. Our numerical implementation is validated against the spherical harmonic representation of heat kernel smoothing on a unit sphere. The proposed framework is illustrated with mandible, hippocampus and cortical surfaces, and is compared to a widely used iterative kernel smoothing method in computational </a:t>
            </a:r>
            <a:r>
              <a:rPr lang="en-US" sz="2500" dirty="0" err="1" smtClean="0"/>
              <a:t>neuroanatomy</a:t>
            </a:r>
            <a:r>
              <a:rPr lang="en-US" sz="2500" dirty="0" smtClean="0"/>
              <a:t>.</a:t>
            </a:r>
            <a:endParaRPr lang="en-US" sz="25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872" y="241300"/>
            <a:ext cx="7358063" cy="1016000"/>
          </a:xfrm>
        </p:spPr>
        <p:txBody>
          <a:bodyPr/>
          <a:lstStyle/>
          <a:p>
            <a:r>
              <a:rPr lang="en-US" sz="4900" dirty="0" smtClean="0">
                <a:solidFill>
                  <a:srgbClr val="FFFF00"/>
                </a:solidFill>
                <a:latin typeface="Arial"/>
                <a:cs typeface="Arial"/>
              </a:rPr>
              <a:t>Diffusion smoothing</a:t>
            </a:r>
            <a:endParaRPr lang="en-US" sz="49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187657" y="2590800"/>
            <a:ext cx="6740769" cy="11430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264459" y="5467350"/>
            <a:ext cx="3180644" cy="6223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184185" y="4076531"/>
            <a:ext cx="1651000" cy="49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57" y="1824251"/>
            <a:ext cx="275126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/>
              <a:t>Diffusion equation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1266442" y="4825746"/>
            <a:ext cx="267248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/>
              <a:t>Kernel smoothing</a:t>
            </a:r>
            <a:endParaRPr lang="en-US" sz="2700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rot="16200000" flipV="1">
            <a:off x="4182250" y="4407128"/>
            <a:ext cx="1345065" cy="3"/>
          </a:xfrm>
          <a:prstGeom prst="straightConnector1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292100"/>
            <a:ext cx="7860777" cy="5663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Isotropic diffusion equation approaches</a:t>
            </a:r>
          </a:p>
          <a:p>
            <a:endParaRPr lang="en-US" sz="3600" dirty="0" smtClean="0">
              <a:solidFill>
                <a:srgbClr val="FFFF00"/>
              </a:solidFill>
            </a:endParaRPr>
          </a:p>
          <a:p>
            <a:r>
              <a:rPr lang="en-US" sz="2900" i="1" dirty="0" smtClean="0"/>
              <a:t>Andrade et al. 2001  </a:t>
            </a:r>
            <a:r>
              <a:rPr lang="en-US" sz="2900" dirty="0" smtClean="0"/>
              <a:t>-- Quadratic polynomial fitting</a:t>
            </a:r>
          </a:p>
          <a:p>
            <a:r>
              <a:rPr lang="en-US" sz="2900" i="1" dirty="0" smtClean="0"/>
              <a:t>Chung et al. 2001  </a:t>
            </a:r>
            <a:r>
              <a:rPr lang="en-US" sz="2900" dirty="0" smtClean="0"/>
              <a:t>-- </a:t>
            </a:r>
            <a:r>
              <a:rPr lang="en-US" sz="2900" dirty="0" err="1" smtClean="0"/>
              <a:t>Cotan</a:t>
            </a:r>
            <a:r>
              <a:rPr lang="en-US" sz="2900" dirty="0" smtClean="0"/>
              <a:t> formulation</a:t>
            </a:r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pPr>
              <a:buFont typeface="Arial"/>
              <a:buChar char="•"/>
            </a:pPr>
            <a:r>
              <a:rPr lang="en-US" sz="2900" dirty="0" smtClean="0"/>
              <a:t>Need to </a:t>
            </a:r>
            <a:r>
              <a:rPr lang="en-US" sz="2900" dirty="0" err="1" smtClean="0"/>
              <a:t>discretize</a:t>
            </a:r>
            <a:r>
              <a:rPr lang="en-US" sz="2900" dirty="0" smtClean="0"/>
              <a:t> PDF</a:t>
            </a:r>
          </a:p>
          <a:p>
            <a:pPr>
              <a:buFont typeface="Arial"/>
              <a:buChar char="•"/>
            </a:pPr>
            <a:endParaRPr lang="en-US" sz="2900" dirty="0" smtClean="0"/>
          </a:p>
          <a:p>
            <a:pPr>
              <a:buFont typeface="Arial"/>
              <a:buChar char="•"/>
            </a:pPr>
            <a:r>
              <a:rPr lang="en-US" sz="2900" dirty="0" smtClean="0"/>
              <a:t>Possible numerical </a:t>
            </a:r>
          </a:p>
          <a:p>
            <a:r>
              <a:rPr lang="en-US" sz="2900" dirty="0" smtClean="0"/>
              <a:t>instability in the forward </a:t>
            </a:r>
          </a:p>
          <a:p>
            <a:r>
              <a:rPr lang="en-US" sz="2900" dirty="0" smtClean="0"/>
              <a:t>Euler scheme</a:t>
            </a:r>
          </a:p>
        </p:txBody>
      </p:sp>
      <p:pic>
        <p:nvPicPr>
          <p:cNvPr id="5" name="Picture 4" descr="heatflow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0" y="2650602"/>
            <a:ext cx="4432300" cy="42073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Text Box 1026"/>
          <p:cNvSpPr txBox="1">
            <a:spLocks noChangeArrowheads="1"/>
          </p:cNvSpPr>
          <p:nvPr/>
        </p:nvSpPr>
        <p:spPr bwMode="auto">
          <a:xfrm>
            <a:off x="685726" y="274588"/>
            <a:ext cx="4126236" cy="72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4100" dirty="0" err="1" smtClean="0"/>
              <a:t>Cotan</a:t>
            </a:r>
            <a:r>
              <a:rPr lang="en-US" sz="4100" dirty="0" smtClean="0"/>
              <a:t> formulation</a:t>
            </a:r>
            <a:endParaRPr lang="en-US" sz="4100" dirty="0"/>
          </a:p>
        </p:txBody>
      </p:sp>
      <p:pic>
        <p:nvPicPr>
          <p:cNvPr id="208899" name="Picture 1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8904" y="1245692"/>
            <a:ext cx="6125766" cy="13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00" name="Picture 10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726" y="2591842"/>
            <a:ext cx="4496098" cy="327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01" name="Picture 10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8904" y="6130230"/>
            <a:ext cx="6481837" cy="72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0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9154" y="3886646"/>
            <a:ext cx="2883173" cy="14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 bwMode="auto">
          <a:xfrm rot="5400000">
            <a:off x="6158268" y="5142786"/>
            <a:ext cx="826022" cy="624249"/>
          </a:xfrm>
          <a:prstGeom prst="straightConnector1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Text Box 2"/>
          <p:cNvSpPr txBox="1">
            <a:spLocks noChangeArrowheads="1"/>
          </p:cNvSpPr>
          <p:nvPr/>
        </p:nvSpPr>
        <p:spPr bwMode="auto">
          <a:xfrm>
            <a:off x="380630" y="609451"/>
            <a:ext cx="6324451" cy="59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5mm FWHM Diffusion Smoothing</a:t>
            </a:r>
          </a:p>
        </p:txBody>
      </p:sp>
      <p:pic>
        <p:nvPicPr>
          <p:cNvPr id="2119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981275"/>
            <a:ext cx="3144367" cy="379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354" y="1981276"/>
            <a:ext cx="3244826" cy="3674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5630" y="1981276"/>
            <a:ext cx="3181201" cy="38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648" y="304726"/>
            <a:ext cx="564803" cy="142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5" name="Text Box 7"/>
          <p:cNvSpPr txBox="1">
            <a:spLocks noChangeArrowheads="1"/>
          </p:cNvSpPr>
          <p:nvPr/>
        </p:nvSpPr>
        <p:spPr bwMode="auto">
          <a:xfrm>
            <a:off x="7772178" y="1371824"/>
            <a:ext cx="58150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0.00</a:t>
            </a:r>
          </a:p>
        </p:txBody>
      </p:sp>
      <p:sp>
        <p:nvSpPr>
          <p:cNvPr id="211976" name="Text Box 8"/>
          <p:cNvSpPr txBox="1">
            <a:spLocks noChangeArrowheads="1"/>
          </p:cNvSpPr>
          <p:nvPr/>
        </p:nvSpPr>
        <p:spPr bwMode="auto">
          <a:xfrm>
            <a:off x="7772178" y="152922"/>
            <a:ext cx="58150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0.01</a:t>
            </a:r>
          </a:p>
        </p:txBody>
      </p:sp>
      <p:sp>
        <p:nvSpPr>
          <p:cNvPr id="211977" name="Text Box 9"/>
          <p:cNvSpPr txBox="1">
            <a:spLocks noChangeArrowheads="1"/>
          </p:cNvSpPr>
          <p:nvPr/>
        </p:nvSpPr>
        <p:spPr bwMode="auto">
          <a:xfrm>
            <a:off x="553641" y="5840016"/>
            <a:ext cx="2252762" cy="48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500" dirty="0"/>
              <a:t>mean curvature</a:t>
            </a:r>
          </a:p>
        </p:txBody>
      </p:sp>
      <p:sp>
        <p:nvSpPr>
          <p:cNvPr id="211978" name="Text Box 10"/>
          <p:cNvSpPr txBox="1">
            <a:spLocks noChangeArrowheads="1"/>
          </p:cNvSpPr>
          <p:nvPr/>
        </p:nvSpPr>
        <p:spPr bwMode="auto">
          <a:xfrm>
            <a:off x="3886648" y="5790902"/>
            <a:ext cx="1846213" cy="482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500" dirty="0"/>
              <a:t>20 iterations</a:t>
            </a:r>
          </a:p>
        </p:txBody>
      </p:sp>
      <p:sp>
        <p:nvSpPr>
          <p:cNvPr id="211979" name="Text Box 11"/>
          <p:cNvSpPr txBox="1">
            <a:spLocks noChangeArrowheads="1"/>
          </p:cNvSpPr>
          <p:nvPr/>
        </p:nvSpPr>
        <p:spPr bwMode="auto">
          <a:xfrm>
            <a:off x="6661547" y="5840016"/>
            <a:ext cx="2009180" cy="482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500" dirty="0"/>
              <a:t>100 iterations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892972" y="162560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Iterated kernel smoothing</a:t>
            </a:r>
            <a:endParaRPr kumimoji="0" lang="en-US" sz="5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100" y="279400"/>
            <a:ext cx="8435892" cy="4724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 smtClean="0">
                <a:solidFill>
                  <a:srgbClr val="FFFF00"/>
                </a:solidFill>
              </a:rPr>
              <a:t>Approximating heat kernel with Gaussian kernel</a:t>
            </a:r>
          </a:p>
          <a:p>
            <a:endParaRPr lang="en-US" sz="3600" dirty="0" smtClean="0">
              <a:solidFill>
                <a:srgbClr val="FFFF00"/>
              </a:solidFill>
            </a:endParaRPr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292100" y="2222500"/>
            <a:ext cx="637997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dirty="0" err="1" smtClean="0"/>
              <a:t>Parametrix</a:t>
            </a:r>
            <a:r>
              <a:rPr lang="en-US" sz="2900" dirty="0" smtClean="0"/>
              <a:t> expansion (</a:t>
            </a:r>
            <a:r>
              <a:rPr lang="en-US" sz="2900" i="1" dirty="0" smtClean="0"/>
              <a:t>Rosenberg, 1997</a:t>
            </a:r>
            <a:r>
              <a:rPr lang="en-US" sz="2900" dirty="0" smtClean="0"/>
              <a:t>):</a:t>
            </a:r>
            <a:endParaRPr lang="en-US" sz="2900" dirty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92100" y="3136900"/>
            <a:ext cx="8559800" cy="109220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 bwMode="auto">
          <a:xfrm rot="5400000" flipH="1" flipV="1">
            <a:off x="5791200" y="5016500"/>
            <a:ext cx="444500" cy="6350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00100" y="4495938"/>
            <a:ext cx="6379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dirty="0" smtClean="0"/>
              <a:t>For small bandwidth and close </a:t>
            </a:r>
            <a:r>
              <a:rPr lang="en-US" sz="2900" i="1" dirty="0" err="1" smtClean="0"/>
              <a:t>p</a:t>
            </a:r>
            <a:r>
              <a:rPr lang="en-US" sz="2900" dirty="0" smtClean="0"/>
              <a:t> and </a:t>
            </a:r>
            <a:r>
              <a:rPr lang="en-US" sz="2900" i="1" dirty="0" err="1" smtClean="0"/>
              <a:t>q</a:t>
            </a:r>
            <a:r>
              <a:rPr lang="en-US" sz="2900" dirty="0" smtClean="0"/>
              <a:t>, heat kernel collapses to Gaussian kernel.</a:t>
            </a:r>
            <a:endParaRPr lang="en-US" sz="29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3100" y="635000"/>
            <a:ext cx="7543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00" dirty="0" smtClean="0">
                <a:solidFill>
                  <a:srgbClr val="FFFF00"/>
                </a:solidFill>
              </a:rPr>
              <a:t>Iterative Gaussian kernel smoothing</a:t>
            </a:r>
            <a:endParaRPr lang="en-US" sz="4400" dirty="0" smtClean="0">
              <a:solidFill>
                <a:srgbClr val="FFFF00"/>
              </a:solidFill>
            </a:endParaRPr>
          </a:p>
          <a:p>
            <a:endParaRPr lang="en-US" sz="2900" i="1" dirty="0" smtClean="0"/>
          </a:p>
          <a:p>
            <a:r>
              <a:rPr lang="en-US" sz="2900" i="1" dirty="0" smtClean="0"/>
              <a:t>Chung et al. 2005 – </a:t>
            </a:r>
            <a:r>
              <a:rPr lang="en-US" sz="2900" dirty="0" smtClean="0"/>
              <a:t>Most widely used smoothing                		                   approach</a:t>
            </a:r>
          </a:p>
          <a:p>
            <a:r>
              <a:rPr lang="en-US" sz="2900" i="1" dirty="0" smtClean="0"/>
              <a:t>Han et al. 2006 – </a:t>
            </a:r>
            <a:r>
              <a:rPr lang="en-US" sz="2900" dirty="0" err="1" smtClean="0"/>
              <a:t>FreeSurfer</a:t>
            </a:r>
            <a:r>
              <a:rPr lang="en-US" sz="2900" dirty="0" smtClean="0"/>
              <a:t> </a:t>
            </a:r>
            <a:r>
              <a:rPr lang="en-US" sz="2900" i="1" dirty="0" smtClean="0"/>
              <a:t> </a:t>
            </a:r>
            <a:endParaRPr lang="en-US" sz="2900" dirty="0" smtClean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73100" y="4229100"/>
            <a:ext cx="7430077" cy="1549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Box 1"/>
          <p:cNvSpPr txBox="1">
            <a:spLocks noChangeArrowheads="1"/>
          </p:cNvSpPr>
          <p:nvPr/>
        </p:nvSpPr>
        <p:spPr bwMode="auto">
          <a:xfrm>
            <a:off x="548085" y="774700"/>
            <a:ext cx="7910115" cy="123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3800" dirty="0" smtClean="0">
                <a:solidFill>
                  <a:srgbClr val="FFFF66"/>
                </a:solidFill>
              </a:rPr>
              <a:t>Studies that used MATLAB tools given in </a:t>
            </a:r>
            <a:r>
              <a:rPr lang="en-US" sz="3800" i="1" dirty="0" smtClean="0">
                <a:solidFill>
                  <a:srgbClr val="FFFF66"/>
                </a:solidFill>
              </a:rPr>
              <a:t>Chung et al. </a:t>
            </a:r>
            <a:r>
              <a:rPr lang="en-US" sz="3800" i="1" dirty="0" err="1" smtClean="0">
                <a:solidFill>
                  <a:srgbClr val="FFFF66"/>
                </a:solidFill>
              </a:rPr>
              <a:t>NeuroImage</a:t>
            </a:r>
            <a:r>
              <a:rPr lang="en-US" sz="3800" i="1" dirty="0" smtClean="0">
                <a:solidFill>
                  <a:srgbClr val="FFFF66"/>
                </a:solidFill>
              </a:rPr>
              <a:t> (2005)</a:t>
            </a:r>
          </a:p>
        </p:txBody>
      </p:sp>
      <p:sp>
        <p:nvSpPr>
          <p:cNvPr id="221187" name="Rectangle 2"/>
          <p:cNvSpPr>
            <a:spLocks noChangeArrowheads="1"/>
          </p:cNvSpPr>
          <p:nvPr/>
        </p:nvSpPr>
        <p:spPr bwMode="auto">
          <a:xfrm>
            <a:off x="384572" y="2705100"/>
            <a:ext cx="8378428" cy="320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3400" dirty="0"/>
              <a:t>cortical curvatures (</a:t>
            </a:r>
            <a:r>
              <a:rPr lang="en-US" sz="3400" dirty="0" err="1"/>
              <a:t>Luders</a:t>
            </a:r>
            <a:r>
              <a:rPr lang="en-US" sz="3400" dirty="0"/>
              <a:t>, 2006; </a:t>
            </a:r>
            <a:r>
              <a:rPr lang="en-US" sz="3400" dirty="0" err="1"/>
              <a:t>Gaser</a:t>
            </a:r>
            <a:r>
              <a:rPr lang="en-US" sz="3400" dirty="0"/>
              <a:t>, 2006)</a:t>
            </a:r>
          </a:p>
          <a:p>
            <a:r>
              <a:rPr lang="en-US" sz="3400" dirty="0"/>
              <a:t>cortical thickness (</a:t>
            </a:r>
            <a:r>
              <a:rPr lang="en-US" sz="3400" dirty="0" err="1"/>
              <a:t>Luders</a:t>
            </a:r>
            <a:r>
              <a:rPr lang="en-US" sz="3400" dirty="0"/>
              <a:t>, 2006; Bernal-</a:t>
            </a:r>
            <a:r>
              <a:rPr lang="en-US" sz="3400" dirty="0" err="1"/>
              <a:t>Rusiel</a:t>
            </a:r>
            <a:r>
              <a:rPr lang="en-US" sz="3400" dirty="0"/>
              <a:t>, 2008)</a:t>
            </a:r>
            <a:r>
              <a:rPr lang="en-US" sz="3400" dirty="0" smtClean="0"/>
              <a:t> hippocampus shape (</a:t>
            </a:r>
            <a:r>
              <a:rPr lang="en-US" sz="3400" dirty="0" err="1"/>
              <a:t>Shen</a:t>
            </a:r>
            <a:r>
              <a:rPr lang="en-US" sz="3400" dirty="0"/>
              <a:t>, 2006; Zhu, 2007)</a:t>
            </a:r>
            <a:r>
              <a:rPr lang="en-US" sz="3400" dirty="0" smtClean="0"/>
              <a:t> </a:t>
            </a:r>
            <a:r>
              <a:rPr lang="en-US" sz="3400" dirty="0" err="1" smtClean="0"/>
              <a:t>magnetoencephalography</a:t>
            </a:r>
            <a:r>
              <a:rPr lang="en-US" sz="3400" dirty="0" smtClean="0"/>
              <a:t> (</a:t>
            </a:r>
            <a:r>
              <a:rPr lang="en-US" sz="3400" dirty="0"/>
              <a:t>Han, 2007) </a:t>
            </a:r>
          </a:p>
          <a:p>
            <a:r>
              <a:rPr lang="en-US" sz="3400" dirty="0"/>
              <a:t>functional-MRI (</a:t>
            </a:r>
            <a:r>
              <a:rPr lang="en-US" sz="3400" dirty="0" err="1"/>
              <a:t>Hagler</a:t>
            </a:r>
            <a:r>
              <a:rPr lang="en-US" sz="3400" dirty="0"/>
              <a:t>, </a:t>
            </a:r>
            <a:r>
              <a:rPr lang="en-US" sz="3400" dirty="0" smtClean="0"/>
              <a:t>2006; </a:t>
            </a:r>
            <a:r>
              <a:rPr lang="en-US" sz="3400" dirty="0"/>
              <a:t>Jo, 2007) </a:t>
            </a:r>
          </a:p>
          <a:p>
            <a:endParaRPr lang="en-US" sz="3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5982"/>
            <a:ext cx="9144000" cy="643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549" y="2590726"/>
            <a:ext cx="429742" cy="151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Title 1"/>
          <p:cNvSpPr>
            <a:spLocks noGrp="1"/>
          </p:cNvSpPr>
          <p:nvPr>
            <p:ph type="title"/>
          </p:nvPr>
        </p:nvSpPr>
        <p:spPr>
          <a:xfrm>
            <a:off x="875110" y="0"/>
            <a:ext cx="7358063" cy="958826"/>
          </a:xfrm>
        </p:spPr>
        <p:txBody>
          <a:bodyPr/>
          <a:lstStyle/>
          <a:p>
            <a:r>
              <a:rPr lang="en-US" sz="4400" dirty="0" smtClean="0">
                <a:solidFill>
                  <a:srgbClr val="000000"/>
                </a:solidFill>
              </a:rPr>
              <a:t>Iteration does not converge</a:t>
            </a:r>
          </a:p>
        </p:txBody>
      </p:sp>
      <p:pic>
        <p:nvPicPr>
          <p:cNvPr id="249859" name="Picture 3" descr="statistica.sinica.heat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88375"/>
            <a:ext cx="9144000" cy="460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9860" name="TextBox 4"/>
          <p:cNvSpPr txBox="1">
            <a:spLocks noChangeArrowheads="1"/>
          </p:cNvSpPr>
          <p:nvPr/>
        </p:nvSpPr>
        <p:spPr bwMode="auto">
          <a:xfrm>
            <a:off x="2717800" y="5944394"/>
            <a:ext cx="6426200" cy="957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sz="2900" dirty="0" smtClean="0">
                <a:solidFill>
                  <a:srgbClr val="000000"/>
                </a:solidFill>
              </a:rPr>
              <a:t>Iterated kernel smoothing error 0.0067 </a:t>
            </a:r>
          </a:p>
          <a:p>
            <a:endParaRPr lang="en-US" sz="2900" dirty="0">
              <a:solidFill>
                <a:srgbClr val="00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rot="5400000" flipH="1" flipV="1">
            <a:off x="5143500" y="5359400"/>
            <a:ext cx="1168400" cy="1588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38100" cap="flat" cmpd="sng" algn="ctr">
            <a:solidFill>
              <a:schemeClr val="bg1"/>
            </a:solidFill>
            <a:prstDash val="sysDash"/>
            <a:round/>
            <a:headEnd type="none" w="med" len="med"/>
            <a:tailEnd type="arrow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2311400" y="5298063"/>
            <a:ext cx="21844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Iterated kernel smoothing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000" y="5298063"/>
            <a:ext cx="21844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Analytic implementation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1"/>
            <a:ext cx="1739900" cy="2247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7482" y="0"/>
            <a:ext cx="3316518" cy="2484187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165100" y="2249091"/>
            <a:ext cx="8518922" cy="4608909"/>
          </a:xfrm>
          <a:prstGeom prst="rect">
            <a:avLst/>
          </a:prstGeom>
          <a:solidFill>
            <a:schemeClr val="bg1">
              <a:alpha val="44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11" tIns="35711" rIns="28566" bIns="35711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Jamie L. Hanson, Richard J. Davidson, Seth D.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Pollak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Wisconsin-Madison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SeongHo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Seo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Department of Brain and Cognitive Sciences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Seoul National University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Houri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Vorperian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Vocal Tract Laboratory,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Waisman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Center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Wisconsin-Madison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  <a:sym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6000" y="4533900"/>
            <a:ext cx="1778000" cy="2324100"/>
          </a:xfrm>
          <a:prstGeom prst="rect">
            <a:avLst/>
          </a:prstGeom>
        </p:spPr>
      </p:pic>
      <p:sp>
        <p:nvSpPr>
          <p:cNvPr id="13" name="Rectangle 1"/>
          <p:cNvSpPr txBox="1">
            <a:spLocks noChangeArrowheads="1"/>
          </p:cNvSpPr>
          <p:nvPr/>
        </p:nvSpPr>
        <p:spPr bwMode="auto">
          <a:xfrm>
            <a:off x="1739900" y="0"/>
            <a:ext cx="4625578" cy="696516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28566" bIns="35709" numCol="1" anchor="b" anchorCtr="0" compatLnSpc="1">
            <a:prstTxWarp prst="textNoShape">
              <a:avLst/>
            </a:prstTxWarp>
          </a:bodyPr>
          <a:lstStyle/>
          <a:p>
            <a:pPr marL="27898" algn="ctr" defTabSz="642783">
              <a:defRPr/>
            </a:pPr>
            <a:r>
              <a:rPr lang="en-US" sz="4600" kern="0" dirty="0" smtClean="0">
                <a:solidFill>
                  <a:schemeClr val="bg1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Acknowledgments</a:t>
            </a:r>
            <a:endParaRPr lang="en-US" sz="4600" kern="0" dirty="0">
              <a:solidFill>
                <a:schemeClr val="bg1"/>
              </a:solidFill>
              <a:latin typeface="Calibri" charset="0"/>
              <a:ea typeface="ヒラギノ角ゴ Pro W6" charset="-128"/>
              <a:cs typeface="ヒラギノ角ゴ Pro W6" charset="-128"/>
              <a:sym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33278"/>
            <a:ext cx="1543049" cy="21247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3800" y="2249091"/>
            <a:ext cx="1600200" cy="2260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moothing-kernelshap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92692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0493" y="1003300"/>
            <a:ext cx="3686507" cy="80021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300" dirty="0" smtClean="0">
                <a:solidFill>
                  <a:srgbClr val="3366FF"/>
                </a:solidFill>
              </a:rPr>
              <a:t>Heat kernel shape is different</a:t>
            </a:r>
          </a:p>
          <a:p>
            <a:r>
              <a:rPr lang="en-US" sz="2300" dirty="0" smtClean="0">
                <a:solidFill>
                  <a:srgbClr val="3366FF"/>
                </a:solidFill>
              </a:rPr>
              <a:t>from Gaussian kernel shape</a:t>
            </a:r>
            <a:endParaRPr lang="en-US" sz="2300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06"/>
            <a:ext cx="3128431" cy="70788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3900" i="1" dirty="0" smtClean="0">
                <a:solidFill>
                  <a:srgbClr val="3366FF"/>
                </a:solidFill>
              </a:rPr>
              <a:t>On unit sphere</a:t>
            </a:r>
            <a:endParaRPr lang="en-US" sz="3900" i="1" dirty="0">
              <a:solidFill>
                <a:srgbClr val="3366FF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4330700" y="2986088"/>
            <a:ext cx="508000" cy="1588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5400" cap="flat" cmpd="sng" algn="ctr">
            <a:solidFill>
              <a:srgbClr val="3366FF"/>
            </a:solidFill>
            <a:prstDash val="sysDash"/>
            <a:round/>
            <a:headEnd type="arrow" w="med" len="med"/>
            <a:tailEnd type="arrow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206185" y="2585978"/>
            <a:ext cx="3112315" cy="80021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300" dirty="0" smtClean="0">
                <a:solidFill>
                  <a:srgbClr val="3366FF"/>
                </a:solidFill>
              </a:rPr>
              <a:t>Full width at half maximum (FWHM)</a:t>
            </a:r>
            <a:endParaRPr lang="en-US" sz="23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oothing-FWHM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22750"/>
            <a:ext cx="8585200" cy="6835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03900" y="2298700"/>
            <a:ext cx="3340100" cy="150810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300" dirty="0" smtClean="0">
                <a:solidFill>
                  <a:srgbClr val="3366FF"/>
                </a:solidFill>
              </a:rPr>
              <a:t>Underestimation of FWHM of heat kernel</a:t>
            </a:r>
          </a:p>
          <a:p>
            <a:r>
              <a:rPr lang="en-US" sz="2300" dirty="0" smtClean="0">
                <a:solidFill>
                  <a:srgbClr val="3366FF"/>
                </a:solidFill>
              </a:rPr>
              <a:t>if we approximate it with</a:t>
            </a:r>
          </a:p>
          <a:p>
            <a:r>
              <a:rPr lang="en-US" sz="2300" dirty="0" smtClean="0">
                <a:solidFill>
                  <a:srgbClr val="3366FF"/>
                </a:solidFill>
              </a:rPr>
              <a:t>Gaussian kernel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2806"/>
            <a:ext cx="3128431" cy="70788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3900" i="1" dirty="0" smtClean="0">
                <a:solidFill>
                  <a:srgbClr val="3366FF"/>
                </a:solidFill>
              </a:rPr>
              <a:t>On unit sphere</a:t>
            </a:r>
            <a:endParaRPr lang="en-US" sz="3900" i="1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892972" y="162560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0" dirty="0" smtClean="0">
                <a:latin typeface="+mj-lt"/>
                <a:ea typeface="+mj-ea"/>
                <a:cs typeface="+mj-cs"/>
                <a:sym typeface="Gill Sans" charset="0"/>
              </a:rPr>
              <a:t>Weighed spherical</a:t>
            </a: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 harmonic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0" dirty="0" smtClean="0">
                <a:latin typeface="+mj-lt"/>
                <a:ea typeface="+mj-ea"/>
                <a:cs typeface="+mj-cs"/>
                <a:sym typeface="Gill Sans" charset="0"/>
              </a:rPr>
              <a:t>representation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1"/>
          <p:cNvSpPr>
            <a:spLocks noGrp="1" noChangeArrowheads="1"/>
          </p:cNvSpPr>
          <p:nvPr>
            <p:ph type="title"/>
          </p:nvPr>
        </p:nvSpPr>
        <p:spPr>
          <a:xfrm>
            <a:off x="178594" y="0"/>
            <a:ext cx="4089797" cy="919758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rgbClr val="FFFF66"/>
                </a:solidFill>
              </a:rPr>
              <a:t>Cortical surface flattening</a:t>
            </a:r>
          </a:p>
        </p:txBody>
      </p:sp>
      <p:pic>
        <p:nvPicPr>
          <p:cNvPr id="22835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4" y="4179095"/>
            <a:ext cx="8717607" cy="2099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54078" y="482203"/>
            <a:ext cx="5089922" cy="288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8357" name="Straight Arrow Connector 6"/>
          <p:cNvCxnSpPr>
            <a:cxnSpLocks noChangeShapeType="1"/>
          </p:cNvCxnSpPr>
          <p:nvPr/>
        </p:nvCxnSpPr>
        <p:spPr bwMode="auto">
          <a:xfrm>
            <a:off x="6018609" y="3053954"/>
            <a:ext cx="857250" cy="1117"/>
          </a:xfrm>
          <a:prstGeom prst="straightConnector1">
            <a:avLst/>
          </a:prstGeom>
          <a:noFill/>
          <a:ln w="57150">
            <a:solidFill>
              <a:srgbClr val="FF6600"/>
            </a:solidFill>
            <a:round/>
            <a:headEnd/>
            <a:tailEnd type="arrow" w="med" len="med"/>
          </a:ln>
        </p:spPr>
      </p:cxnSp>
      <p:sp>
        <p:nvSpPr>
          <p:cNvPr id="228358" name="Rectangle 3"/>
          <p:cNvSpPr>
            <a:spLocks/>
          </p:cNvSpPr>
          <p:nvPr/>
        </p:nvSpPr>
        <p:spPr bwMode="auto">
          <a:xfrm>
            <a:off x="2982517" y="3321844"/>
            <a:ext cx="6161484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200" dirty="0">
                <a:ea typeface="Gill Sans" charset="0"/>
                <a:cs typeface="Gill Sans" charset="0"/>
              </a:rPr>
              <a:t>Deformable surface algorithm (McDonalds et al., 2001)</a:t>
            </a:r>
            <a:endParaRPr lang="en-US" sz="2500" dirty="0">
              <a:ea typeface="Gill Sans" charset="0"/>
              <a:cs typeface="Gill Sans" charset="0"/>
            </a:endParaRPr>
          </a:p>
          <a:p>
            <a:endParaRPr lang="en-US" sz="1700" dirty="0">
              <a:ea typeface="Gill Sans" charset="0"/>
              <a:cs typeface="Gill Sans" charset="0"/>
            </a:endParaRPr>
          </a:p>
        </p:txBody>
      </p:sp>
      <p:pic>
        <p:nvPicPr>
          <p:cNvPr id="22835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6485" y="910828"/>
            <a:ext cx="2453432" cy="262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8360" name="Straight Arrow Connector 10"/>
          <p:cNvCxnSpPr>
            <a:cxnSpLocks noChangeShapeType="1"/>
          </p:cNvCxnSpPr>
          <p:nvPr/>
        </p:nvCxnSpPr>
        <p:spPr bwMode="auto">
          <a:xfrm>
            <a:off x="3125391" y="2143126"/>
            <a:ext cx="857250" cy="1117"/>
          </a:xfrm>
          <a:prstGeom prst="straightConnector1">
            <a:avLst/>
          </a:prstGeom>
          <a:noFill/>
          <a:ln w="57150">
            <a:solidFill>
              <a:srgbClr val="FF6600"/>
            </a:solidFill>
            <a:round/>
            <a:headEnd/>
            <a:tailEnd type="arrow" w="med" len="med"/>
          </a:ln>
        </p:spPr>
      </p:cxnSp>
      <p:sp>
        <p:nvSpPr>
          <p:cNvPr id="228361" name="Rectangle 11"/>
          <p:cNvSpPr>
            <a:spLocks noChangeArrowheads="1"/>
          </p:cNvSpPr>
          <p:nvPr/>
        </p:nvSpPr>
        <p:spPr bwMode="auto">
          <a:xfrm>
            <a:off x="232172" y="1017986"/>
            <a:ext cx="837158" cy="34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dirty="0"/>
              <a:t>3T MRI </a:t>
            </a:r>
          </a:p>
        </p:txBody>
      </p:sp>
      <p:cxnSp>
        <p:nvCxnSpPr>
          <p:cNvPr id="228362" name="Straight Arrow Connector 12"/>
          <p:cNvCxnSpPr>
            <a:cxnSpLocks noChangeShapeType="1"/>
          </p:cNvCxnSpPr>
          <p:nvPr/>
        </p:nvCxnSpPr>
        <p:spPr bwMode="auto">
          <a:xfrm rot="5400000">
            <a:off x="7144308" y="4017802"/>
            <a:ext cx="428625" cy="1117"/>
          </a:xfrm>
          <a:prstGeom prst="straightConnector1">
            <a:avLst/>
          </a:prstGeom>
          <a:noFill/>
          <a:ln w="57150">
            <a:solidFill>
              <a:srgbClr val="FF6600"/>
            </a:solidFill>
            <a:round/>
            <a:headEnd/>
            <a:tailEnd type="arrow" w="med" len="med"/>
          </a:ln>
        </p:spPr>
      </p:cxnSp>
      <p:sp>
        <p:nvSpPr>
          <p:cNvPr id="228363" name="Rectangle 3"/>
          <p:cNvSpPr>
            <a:spLocks/>
          </p:cNvSpPr>
          <p:nvPr/>
        </p:nvSpPr>
        <p:spPr bwMode="auto">
          <a:xfrm>
            <a:off x="4679156" y="6268642"/>
            <a:ext cx="4232672" cy="58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200" dirty="0">
                <a:ea typeface="Gill Sans" charset="0"/>
                <a:cs typeface="Gill Sans" charset="0"/>
              </a:rPr>
              <a:t>Euler angle based coordinate system</a:t>
            </a:r>
            <a:endParaRPr lang="en-US" sz="1700" dirty="0">
              <a:ea typeface="Gill Sans" charset="0"/>
              <a:cs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1"/>
          <p:cNvSpPr>
            <a:spLocks noGrp="1" noChangeArrowheads="1"/>
          </p:cNvSpPr>
          <p:nvPr>
            <p:ph type="title"/>
          </p:nvPr>
        </p:nvSpPr>
        <p:spPr>
          <a:xfrm>
            <a:off x="232172" y="1"/>
            <a:ext cx="8643938" cy="1071563"/>
          </a:xfrm>
        </p:spPr>
        <p:txBody>
          <a:bodyPr/>
          <a:lstStyle/>
          <a:p>
            <a:r>
              <a:rPr lang="en-US" sz="6400" dirty="0" smtClean="0">
                <a:solidFill>
                  <a:srgbClr val="FFFF66"/>
                </a:solidFill>
              </a:rPr>
              <a:t>Smoothing in manifold</a:t>
            </a:r>
          </a:p>
        </p:txBody>
      </p:sp>
      <p:sp>
        <p:nvSpPr>
          <p:cNvPr id="222211" name="AutoShape 2"/>
          <p:cNvSpPr>
            <a:spLocks/>
          </p:cNvSpPr>
          <p:nvPr/>
        </p:nvSpPr>
        <p:spPr bwMode="auto">
          <a:xfrm>
            <a:off x="205383" y="1547070"/>
            <a:ext cx="1143000" cy="1160859"/>
          </a:xfrm>
          <a:custGeom>
            <a:avLst/>
            <a:gdLst>
              <a:gd name="T0" fmla="*/ 0 w 20574"/>
              <a:gd name="T1" fmla="*/ 0 h 16029"/>
              <a:gd name="T2" fmla="*/ 20574 w 20574"/>
              <a:gd name="T3" fmla="*/ 16029 h 16029"/>
            </a:gdLst>
            <a:ahLst/>
            <a:cxnLst/>
            <a:rect l="T0" t="T1" r="T2" b="T3"/>
            <a:pathLst>
              <a:path w="20574" h="16029">
                <a:moveTo>
                  <a:pt x="3676" y="2662"/>
                </a:moveTo>
                <a:cubicBezTo>
                  <a:pt x="3676" y="2662"/>
                  <a:pt x="17545" y="-3331"/>
                  <a:pt x="19219" y="2662"/>
                </a:cubicBezTo>
                <a:cubicBezTo>
                  <a:pt x="20892" y="8654"/>
                  <a:pt x="21291" y="9642"/>
                  <a:pt x="18900" y="10696"/>
                </a:cubicBezTo>
                <a:cubicBezTo>
                  <a:pt x="16509" y="11749"/>
                  <a:pt x="10929" y="18269"/>
                  <a:pt x="7343" y="15240"/>
                </a:cubicBezTo>
                <a:cubicBezTo>
                  <a:pt x="3756" y="12210"/>
                  <a:pt x="-309" y="11223"/>
                  <a:pt x="10" y="7996"/>
                </a:cubicBezTo>
                <a:cubicBezTo>
                  <a:pt x="329" y="4769"/>
                  <a:pt x="3517" y="2530"/>
                  <a:pt x="3676" y="2662"/>
                </a:cubicBezTo>
                <a:close/>
                <a:moveTo>
                  <a:pt x="3676" y="2662"/>
                </a:moveTo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25400">
            <a:noFill/>
            <a:miter lim="800000"/>
            <a:headEnd/>
            <a:tailEnd/>
          </a:ln>
        </p:spPr>
        <p:txBody>
          <a:bodyPr lIns="64288" tIns="32144" rIns="64288" bIns="32144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22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06060" y="1676549"/>
            <a:ext cx="1134070" cy="32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3" name="Rectangle 4"/>
          <p:cNvSpPr>
            <a:spLocks/>
          </p:cNvSpPr>
          <p:nvPr/>
        </p:nvSpPr>
        <p:spPr bwMode="auto">
          <a:xfrm>
            <a:off x="4036219" y="1616820"/>
            <a:ext cx="29690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ea typeface="Gill Sans" charset="0"/>
                <a:cs typeface="Gill Sans" charset="0"/>
              </a:rPr>
              <a:t>Anatomical manifold</a:t>
            </a:r>
          </a:p>
        </p:txBody>
      </p:sp>
      <p:sp>
        <p:nvSpPr>
          <p:cNvPr id="222214" name="Oval 5"/>
          <p:cNvSpPr>
            <a:spLocks/>
          </p:cNvSpPr>
          <p:nvPr/>
        </p:nvSpPr>
        <p:spPr bwMode="auto">
          <a:xfrm>
            <a:off x="2277070" y="1622971"/>
            <a:ext cx="1089422" cy="1009055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5400">
            <a:noFill/>
            <a:round/>
            <a:headEnd/>
            <a:tailEnd/>
          </a:ln>
        </p:spPr>
        <p:txBody>
          <a:bodyPr lIns="64288" tIns="32144" rIns="64288" bIns="32144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215" name="Rectangle 6"/>
          <p:cNvSpPr>
            <a:spLocks/>
          </p:cNvSpPr>
          <p:nvPr/>
        </p:nvSpPr>
        <p:spPr bwMode="auto">
          <a:xfrm>
            <a:off x="1893095" y="2783623"/>
            <a:ext cx="146367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1700" dirty="0">
                <a:solidFill>
                  <a:srgbClr val="2300FF"/>
                </a:solidFill>
                <a:ea typeface="Gill Sans" charset="0"/>
                <a:cs typeface="Gill Sans" charset="0"/>
              </a:rPr>
              <a:t>parameter space</a:t>
            </a:r>
          </a:p>
        </p:txBody>
      </p:sp>
      <p:sp>
        <p:nvSpPr>
          <p:cNvPr id="222216" name="Rectangle 7"/>
          <p:cNvSpPr>
            <a:spLocks/>
          </p:cNvSpPr>
          <p:nvPr/>
        </p:nvSpPr>
        <p:spPr bwMode="auto">
          <a:xfrm>
            <a:off x="232172" y="2783623"/>
            <a:ext cx="74951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1700" dirty="0">
                <a:solidFill>
                  <a:srgbClr val="2300FF"/>
                </a:solidFill>
                <a:ea typeface="Gill Sans" charset="0"/>
                <a:cs typeface="Gill Sans" charset="0"/>
              </a:rPr>
              <a:t>manifold</a:t>
            </a:r>
          </a:p>
        </p:txBody>
      </p:sp>
      <p:sp>
        <p:nvSpPr>
          <p:cNvPr id="222217" name="Rectangle 8"/>
          <p:cNvSpPr>
            <a:spLocks/>
          </p:cNvSpPr>
          <p:nvPr/>
        </p:nvSpPr>
        <p:spPr bwMode="auto">
          <a:xfrm>
            <a:off x="339330" y="3710285"/>
            <a:ext cx="6831211" cy="5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600" dirty="0">
                <a:solidFill>
                  <a:schemeClr val="tx1"/>
                </a:solidFill>
                <a:ea typeface="Gill Sans" charset="0"/>
                <a:cs typeface="Gill Sans" charset="0"/>
              </a:rPr>
              <a:t>Hilbert space              with inner product</a:t>
            </a:r>
          </a:p>
        </p:txBody>
      </p:sp>
      <p:sp>
        <p:nvSpPr>
          <p:cNvPr id="222218" name="Rectangle 9"/>
          <p:cNvSpPr>
            <a:spLocks/>
          </p:cNvSpPr>
          <p:nvPr/>
        </p:nvSpPr>
        <p:spPr bwMode="auto">
          <a:xfrm>
            <a:off x="339330" y="5197078"/>
            <a:ext cx="6312173" cy="5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800" dirty="0">
                <a:solidFill>
                  <a:schemeClr val="tx1"/>
                </a:solidFill>
                <a:ea typeface="Gill Sans" charset="0"/>
                <a:cs typeface="Gill Sans" charset="0"/>
              </a:rPr>
              <a:t>Self-</a:t>
            </a:r>
            <a:r>
              <a:rPr lang="en-US" sz="2800" dirty="0" err="1">
                <a:solidFill>
                  <a:schemeClr val="tx1"/>
                </a:solidFill>
                <a:ea typeface="Gill Sans" charset="0"/>
                <a:cs typeface="Gill Sans" charset="0"/>
              </a:rPr>
              <a:t>adjoint</a:t>
            </a:r>
            <a:r>
              <a:rPr lang="en-US" sz="2800" dirty="0">
                <a:solidFill>
                  <a:schemeClr val="tx1"/>
                </a:solidFill>
                <a:ea typeface="Gill Sans" charset="0"/>
                <a:cs typeface="Gill Sans" charset="0"/>
              </a:rPr>
              <a:t> operator</a:t>
            </a:r>
          </a:p>
        </p:txBody>
      </p:sp>
      <p:pic>
        <p:nvPicPr>
          <p:cNvPr id="222219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1" y="1916305"/>
            <a:ext cx="504826" cy="30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0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23555" y="1998019"/>
            <a:ext cx="182711" cy="24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21" name="Rectangle 12"/>
          <p:cNvSpPr>
            <a:spLocks/>
          </p:cNvSpPr>
          <p:nvPr/>
        </p:nvSpPr>
        <p:spPr bwMode="auto">
          <a:xfrm>
            <a:off x="4205409" y="3061767"/>
            <a:ext cx="2241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chemeClr val="tx1"/>
                </a:solidFill>
                <a:ea typeface="Gill Sans" charset="0"/>
                <a:cs typeface="Gill Sans" charset="0"/>
              </a:rPr>
              <a:t>Parameter space</a:t>
            </a:r>
          </a:p>
        </p:txBody>
      </p:sp>
      <p:pic>
        <p:nvPicPr>
          <p:cNvPr id="222222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72512" y="3167807"/>
            <a:ext cx="1160859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3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50344" y="4567535"/>
            <a:ext cx="3857625" cy="56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4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2033" y="5844481"/>
            <a:ext cx="3873376" cy="473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5" name="Picture 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08324" y="3844230"/>
            <a:ext cx="884039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6" name="Picture 1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55935" y="2799458"/>
            <a:ext cx="348258" cy="25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7" name="Picture 2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11142" y="2798341"/>
            <a:ext cx="303609" cy="26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8" name="Picture 2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661172" y="5357813"/>
            <a:ext cx="205383" cy="25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2229" name="Picture 2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97094" y="5759648"/>
            <a:ext cx="2509480" cy="52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30" name="Rectangle 24"/>
          <p:cNvSpPr>
            <a:spLocks/>
          </p:cNvSpPr>
          <p:nvPr/>
        </p:nvSpPr>
        <p:spPr bwMode="auto">
          <a:xfrm>
            <a:off x="6447234" y="5250656"/>
            <a:ext cx="6313289" cy="5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700" dirty="0">
                <a:solidFill>
                  <a:schemeClr val="tx1"/>
                </a:solidFill>
                <a:ea typeface="Gill Sans" charset="0"/>
                <a:cs typeface="Gill Sans" charset="0"/>
              </a:rPr>
              <a:t>Basis function</a:t>
            </a:r>
          </a:p>
        </p:txBody>
      </p:sp>
      <p:cxnSp>
        <p:nvCxnSpPr>
          <p:cNvPr id="222233" name="Straight Arrow Connector 28"/>
          <p:cNvCxnSpPr>
            <a:cxnSpLocks noChangeShapeType="1"/>
          </p:cNvCxnSpPr>
          <p:nvPr/>
        </p:nvCxnSpPr>
        <p:spPr bwMode="auto">
          <a:xfrm rot="10800000">
            <a:off x="1089424" y="2089547"/>
            <a:ext cx="1393030" cy="1588"/>
          </a:xfrm>
          <a:prstGeom prst="straightConnector1">
            <a:avLst/>
          </a:prstGeom>
          <a:noFill/>
          <a:ln w="28575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</p:spPr>
      </p:cxnSp>
      <p:cxnSp>
        <p:nvCxnSpPr>
          <p:cNvPr id="222234" name="Straight Arrow Connector 28"/>
          <p:cNvCxnSpPr>
            <a:cxnSpLocks noChangeShapeType="1"/>
          </p:cNvCxnSpPr>
          <p:nvPr/>
        </p:nvCxnSpPr>
        <p:spPr bwMode="auto">
          <a:xfrm rot="5400000">
            <a:off x="5130193" y="2427922"/>
            <a:ext cx="558426" cy="1588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22235" name="Straight Arrow Connector 28"/>
          <p:cNvCxnSpPr>
            <a:cxnSpLocks noChangeShapeType="1"/>
          </p:cNvCxnSpPr>
          <p:nvPr/>
        </p:nvCxnSpPr>
        <p:spPr bwMode="auto">
          <a:xfrm>
            <a:off x="4411266" y="6054329"/>
            <a:ext cx="1285875" cy="1117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-178594"/>
            <a:ext cx="9144001" cy="1214438"/>
          </a:xfrm>
        </p:spPr>
        <p:txBody>
          <a:bodyPr/>
          <a:lstStyle/>
          <a:p>
            <a:r>
              <a:rPr lang="en-US" sz="4000" dirty="0" smtClean="0">
                <a:solidFill>
                  <a:srgbClr val="FFFF66"/>
                </a:solidFill>
              </a:rPr>
              <a:t>PDE, series expansion, kernel smoothing</a:t>
            </a:r>
            <a:endParaRPr lang="en-US" sz="4000" dirty="0">
              <a:solidFill>
                <a:srgbClr val="FFFF66"/>
              </a:solidFill>
            </a:endParaRPr>
          </a:p>
        </p:txBody>
      </p:sp>
      <p:pic>
        <p:nvPicPr>
          <p:cNvPr id="22425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5663" y="2732486"/>
            <a:ext cx="5504424" cy="42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60" name="Rectangle 5"/>
          <p:cNvSpPr>
            <a:spLocks/>
          </p:cNvSpPr>
          <p:nvPr/>
        </p:nvSpPr>
        <p:spPr bwMode="auto">
          <a:xfrm>
            <a:off x="2053828" y="1607344"/>
            <a:ext cx="3107531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600" i="1" dirty="0" err="1">
                <a:ea typeface="Gill Sans" charset="0"/>
                <a:cs typeface="Gill Sans" charset="0"/>
              </a:rPr>
              <a:t>t</a:t>
            </a:r>
            <a:r>
              <a:rPr lang="en-US" sz="2600" i="1" dirty="0">
                <a:ea typeface="Gill Sans" charset="0"/>
                <a:cs typeface="Gill Sans" charset="0"/>
              </a:rPr>
              <a:t> </a:t>
            </a:r>
            <a:r>
              <a:rPr lang="en-US" sz="2600" dirty="0">
                <a:ea typeface="Gill Sans" charset="0"/>
                <a:cs typeface="Gill Sans" charset="0"/>
              </a:rPr>
              <a:t>= scale, bandwidth,</a:t>
            </a:r>
            <a:r>
              <a:rPr lang="en-US" sz="2600" dirty="0" smtClean="0">
                <a:ea typeface="Gill Sans" charset="0"/>
                <a:cs typeface="Gill Sans" charset="0"/>
              </a:rPr>
              <a:t>    	diffusion </a:t>
            </a:r>
            <a:r>
              <a:rPr lang="en-US" sz="2600" dirty="0">
                <a:ea typeface="Gill Sans" charset="0"/>
                <a:cs typeface="Gill Sans" charset="0"/>
              </a:rPr>
              <a:t>time</a:t>
            </a:r>
          </a:p>
        </p:txBody>
      </p:sp>
      <p:pic>
        <p:nvPicPr>
          <p:cNvPr id="22426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75484" y="4179095"/>
            <a:ext cx="4143375" cy="93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62" name="Rectangle 7"/>
          <p:cNvSpPr>
            <a:spLocks/>
          </p:cNvSpPr>
          <p:nvPr/>
        </p:nvSpPr>
        <p:spPr bwMode="auto">
          <a:xfrm>
            <a:off x="5857875" y="3538574"/>
            <a:ext cx="302864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500" dirty="0">
                <a:solidFill>
                  <a:srgbClr val="FFFF66"/>
                </a:solidFill>
                <a:ea typeface="Gill Sans" charset="0"/>
                <a:cs typeface="Gill Sans" charset="0"/>
              </a:rPr>
              <a:t>Analytic</a:t>
            </a:r>
            <a:r>
              <a:rPr lang="en-US" sz="2500" dirty="0" smtClean="0">
                <a:solidFill>
                  <a:srgbClr val="FFFF66"/>
                </a:solidFill>
                <a:ea typeface="Gill Sans" charset="0"/>
                <a:cs typeface="Gill Sans" charset="0"/>
              </a:rPr>
              <a:t> representation</a:t>
            </a:r>
            <a:endParaRPr lang="en-US" sz="2500" dirty="0">
              <a:solidFill>
                <a:srgbClr val="FFFF66"/>
              </a:solidFill>
              <a:ea typeface="Gill Sans" charset="0"/>
              <a:cs typeface="Gill Sans" charset="0"/>
            </a:endParaRPr>
          </a:p>
        </p:txBody>
      </p:sp>
      <p:sp>
        <p:nvSpPr>
          <p:cNvPr id="224263" name="Rectangle 8"/>
          <p:cNvSpPr>
            <a:spLocks/>
          </p:cNvSpPr>
          <p:nvPr/>
        </p:nvSpPr>
        <p:spPr bwMode="auto">
          <a:xfrm>
            <a:off x="7108032" y="1500187"/>
            <a:ext cx="2035969" cy="57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500" dirty="0">
                <a:ea typeface="Gill Sans" charset="0"/>
                <a:cs typeface="Gill Sans" charset="0"/>
              </a:rPr>
              <a:t>Input signal</a:t>
            </a:r>
          </a:p>
        </p:txBody>
      </p:sp>
      <p:sp>
        <p:nvSpPr>
          <p:cNvPr id="224264" name="Rectangle 9"/>
          <p:cNvSpPr>
            <a:spLocks/>
          </p:cNvSpPr>
          <p:nvPr/>
        </p:nvSpPr>
        <p:spPr bwMode="auto">
          <a:xfrm>
            <a:off x="1089422" y="5516887"/>
            <a:ext cx="2332328" cy="38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500" dirty="0">
                <a:solidFill>
                  <a:srgbClr val="FFFF66"/>
                </a:solidFill>
                <a:ea typeface="Gill Sans" charset="0"/>
                <a:cs typeface="Gill Sans" charset="0"/>
              </a:rPr>
              <a:t>Kernel smoothing </a:t>
            </a:r>
          </a:p>
        </p:txBody>
      </p:sp>
      <p:pic>
        <p:nvPicPr>
          <p:cNvPr id="224265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32734" y="5518547"/>
            <a:ext cx="3321844" cy="56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66" name="Rectangle 12"/>
          <p:cNvSpPr>
            <a:spLocks/>
          </p:cNvSpPr>
          <p:nvPr/>
        </p:nvSpPr>
        <p:spPr bwMode="auto">
          <a:xfrm>
            <a:off x="286867" y="4228207"/>
            <a:ext cx="3320727" cy="803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500" dirty="0" smtClean="0">
                <a:solidFill>
                  <a:srgbClr val="FFFF66"/>
                </a:solidFill>
                <a:ea typeface="Gill Sans" charset="0"/>
                <a:cs typeface="Gill Sans" charset="0"/>
              </a:rPr>
              <a:t>Weighed </a:t>
            </a:r>
            <a:r>
              <a:rPr lang="en-US" sz="2500" dirty="0" err="1" smtClean="0">
                <a:solidFill>
                  <a:srgbClr val="FFFF66"/>
                </a:solidFill>
                <a:ea typeface="Gill Sans" charset="0"/>
                <a:cs typeface="Gill Sans" charset="0"/>
              </a:rPr>
              <a:t>eigenfunction</a:t>
            </a:r>
            <a:endParaRPr lang="en-US" sz="2500" dirty="0" smtClean="0">
              <a:solidFill>
                <a:srgbClr val="FFFF66"/>
              </a:solidFill>
              <a:ea typeface="Gill Sans" charset="0"/>
              <a:cs typeface="Gill Sans" charset="0"/>
            </a:endParaRPr>
          </a:p>
          <a:p>
            <a:r>
              <a:rPr lang="en-US" sz="2500" dirty="0" smtClean="0">
                <a:solidFill>
                  <a:srgbClr val="FFFF66"/>
                </a:solidFill>
                <a:ea typeface="Gill Sans" charset="0"/>
                <a:cs typeface="Gill Sans" charset="0"/>
              </a:rPr>
              <a:t>expansion</a:t>
            </a:r>
            <a:endParaRPr lang="en-US" sz="2500" dirty="0">
              <a:solidFill>
                <a:srgbClr val="FFFF66"/>
              </a:solidFill>
              <a:ea typeface="Gill Sans" charset="0"/>
              <a:cs typeface="Gill Sans" charset="0"/>
            </a:endParaRPr>
          </a:p>
        </p:txBody>
      </p:sp>
      <p:sp>
        <p:nvSpPr>
          <p:cNvPr id="224267" name="Rectangle 13"/>
          <p:cNvSpPr>
            <a:spLocks/>
          </p:cNvSpPr>
          <p:nvPr/>
        </p:nvSpPr>
        <p:spPr bwMode="auto">
          <a:xfrm>
            <a:off x="1663518" y="2723554"/>
            <a:ext cx="2884289" cy="43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2500" dirty="0">
                <a:solidFill>
                  <a:srgbClr val="FFFF66"/>
                </a:solidFill>
                <a:ea typeface="Gill Sans" charset="0"/>
                <a:cs typeface="Gill Sans" charset="0"/>
              </a:rPr>
              <a:t>PDE:</a:t>
            </a:r>
          </a:p>
        </p:txBody>
      </p:sp>
      <p:cxnSp>
        <p:nvCxnSpPr>
          <p:cNvPr id="224268" name="Straight Arrow Connector 15"/>
          <p:cNvCxnSpPr>
            <a:cxnSpLocks noChangeShapeType="1"/>
          </p:cNvCxnSpPr>
          <p:nvPr/>
        </p:nvCxnSpPr>
        <p:spPr bwMode="auto">
          <a:xfrm rot="5400000">
            <a:off x="5054761" y="3696333"/>
            <a:ext cx="642938" cy="1117"/>
          </a:xfrm>
          <a:prstGeom prst="straightConnector1">
            <a:avLst/>
          </a:prstGeom>
          <a:noFill/>
          <a:ln w="38100">
            <a:solidFill>
              <a:srgbClr val="3366FF"/>
            </a:solidFill>
            <a:round/>
            <a:headEnd/>
            <a:tailEnd type="arrow" w="med" len="med"/>
          </a:ln>
        </p:spPr>
      </p:cxnSp>
      <p:cxnSp>
        <p:nvCxnSpPr>
          <p:cNvPr id="224269" name="Straight Arrow Connector 16"/>
          <p:cNvCxnSpPr>
            <a:cxnSpLocks noChangeShapeType="1"/>
          </p:cNvCxnSpPr>
          <p:nvPr/>
        </p:nvCxnSpPr>
        <p:spPr bwMode="auto">
          <a:xfrm rot="5400000">
            <a:off x="7465777" y="2410458"/>
            <a:ext cx="642938" cy="1117"/>
          </a:xfrm>
          <a:prstGeom prst="straightConnector1">
            <a:avLst/>
          </a:prstGeom>
          <a:noFill/>
          <a:ln w="38100">
            <a:solidFill>
              <a:srgbClr val="3366FF"/>
            </a:solidFill>
            <a:round/>
            <a:headEnd/>
            <a:tailEnd type="arrow" w="med" len="med"/>
          </a:ln>
        </p:spPr>
      </p:cxnSp>
      <p:sp>
        <p:nvSpPr>
          <p:cNvPr id="14" name="TextBox 13"/>
          <p:cNvSpPr txBox="1"/>
          <p:nvPr/>
        </p:nvSpPr>
        <p:spPr>
          <a:xfrm>
            <a:off x="5465789" y="6298168"/>
            <a:ext cx="3420728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i="1" dirty="0" smtClean="0"/>
              <a:t>Chung et al., 2007. IEEE TMI</a:t>
            </a:r>
            <a:endParaRPr lang="en-US" sz="23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76" y="1714501"/>
            <a:ext cx="6019725" cy="4309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499" name="Text Box 4"/>
          <p:cNvSpPr txBox="1">
            <a:spLocks noChangeArrowheads="1"/>
          </p:cNvSpPr>
          <p:nvPr/>
        </p:nvSpPr>
        <p:spPr bwMode="auto">
          <a:xfrm>
            <a:off x="838200" y="267892"/>
            <a:ext cx="7821295" cy="63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3500" dirty="0" smtClean="0">
                <a:solidFill>
                  <a:srgbClr val="FFFF00"/>
                </a:solidFill>
              </a:rPr>
              <a:t>Map coordinate functions to a unit sphere</a:t>
            </a:r>
            <a:endParaRPr lang="en-US" sz="3500" dirty="0">
              <a:solidFill>
                <a:srgbClr val="FFFF00"/>
              </a:solidFill>
            </a:endParaRPr>
          </a:p>
        </p:txBody>
      </p:sp>
      <p:pic>
        <p:nvPicPr>
          <p:cNvPr id="23450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923" y="1790402"/>
            <a:ext cx="1903139" cy="251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4501" name="Straight Arrow Connector 7"/>
          <p:cNvCxnSpPr>
            <a:cxnSpLocks noChangeShapeType="1"/>
          </p:cNvCxnSpPr>
          <p:nvPr/>
        </p:nvCxnSpPr>
        <p:spPr bwMode="auto">
          <a:xfrm>
            <a:off x="2268141" y="2968006"/>
            <a:ext cx="750094" cy="1116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34502" name="Straight Arrow Connector 9"/>
          <p:cNvCxnSpPr>
            <a:cxnSpLocks noChangeShapeType="1"/>
          </p:cNvCxnSpPr>
          <p:nvPr/>
        </p:nvCxnSpPr>
        <p:spPr bwMode="auto">
          <a:xfrm rot="5400000">
            <a:off x="2858058" y="3985432"/>
            <a:ext cx="642938" cy="1117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34503" name="TextBox 12"/>
          <p:cNvSpPr txBox="1">
            <a:spLocks noChangeArrowheads="1"/>
          </p:cNvSpPr>
          <p:nvPr/>
        </p:nvSpPr>
        <p:spPr bwMode="auto">
          <a:xfrm>
            <a:off x="2214563" y="2110755"/>
            <a:ext cx="1178722" cy="74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sz="2200" dirty="0">
                <a:solidFill>
                  <a:srgbClr val="3366FF"/>
                </a:solidFill>
              </a:rPr>
              <a:t>Surface</a:t>
            </a:r>
          </a:p>
          <a:p>
            <a:r>
              <a:rPr lang="en-US" sz="2200" dirty="0">
                <a:solidFill>
                  <a:srgbClr val="3366FF"/>
                </a:solidFill>
              </a:rPr>
              <a:t>flattening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1"/>
          <p:cNvSpPr>
            <a:spLocks/>
          </p:cNvSpPr>
          <p:nvPr/>
        </p:nvSpPr>
        <p:spPr bwMode="auto">
          <a:xfrm>
            <a:off x="875109" y="214313"/>
            <a:ext cx="7750969" cy="65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prstTxWarp prst="textNoShape">
              <a:avLst/>
            </a:prstTxWarp>
          </a:bodyPr>
          <a:lstStyle/>
          <a:p>
            <a:r>
              <a:rPr lang="en-US" sz="3100" dirty="0">
                <a:solidFill>
                  <a:srgbClr val="FFFF66"/>
                </a:solidFill>
                <a:ea typeface="Gill Sans" charset="0"/>
                <a:cs typeface="Gill Sans" charset="0"/>
              </a:rPr>
              <a:t>Spherical harmonic of degree </a:t>
            </a:r>
            <a:r>
              <a:rPr lang="en-US" sz="3100" i="1" dirty="0" err="1">
                <a:solidFill>
                  <a:srgbClr val="FFFF66"/>
                </a:solidFill>
                <a:ea typeface="Gill Sans" charset="0"/>
                <a:cs typeface="Gill Sans" charset="0"/>
              </a:rPr>
              <a:t>l</a:t>
            </a:r>
            <a:r>
              <a:rPr lang="en-US" sz="3100" dirty="0">
                <a:solidFill>
                  <a:srgbClr val="FFFF66"/>
                </a:solidFill>
                <a:ea typeface="Gill Sans" charset="0"/>
                <a:cs typeface="Gill Sans" charset="0"/>
              </a:rPr>
              <a:t> and order </a:t>
            </a:r>
            <a:r>
              <a:rPr lang="en-US" sz="3100" i="1" dirty="0" err="1">
                <a:solidFill>
                  <a:srgbClr val="FFFF66"/>
                </a:solidFill>
                <a:ea typeface="Gill Sans" charset="0"/>
                <a:cs typeface="Gill Sans" charset="0"/>
              </a:rPr>
              <a:t>m</a:t>
            </a:r>
            <a:endParaRPr lang="en-US" sz="3100" i="1" dirty="0">
              <a:solidFill>
                <a:srgbClr val="FFFF66"/>
              </a:solidFill>
              <a:ea typeface="Gill Sans" charset="0"/>
              <a:cs typeface="Gill Sans" charset="0"/>
            </a:endParaRPr>
          </a:p>
        </p:txBody>
      </p:sp>
      <p:pic>
        <p:nvPicPr>
          <p:cNvPr id="2324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9" y="1285876"/>
            <a:ext cx="5732859" cy="108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5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6578" y="2518172"/>
            <a:ext cx="6858000" cy="419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1"/>
          <p:cNvSpPr>
            <a:spLocks noGrp="1" noChangeArrowheads="1"/>
          </p:cNvSpPr>
          <p:nvPr>
            <p:ph type="title"/>
          </p:nvPr>
        </p:nvSpPr>
        <p:spPr>
          <a:xfrm>
            <a:off x="1039019" y="587772"/>
            <a:ext cx="7584281" cy="910828"/>
          </a:xfrm>
        </p:spPr>
        <p:txBody>
          <a:bodyPr/>
          <a:lstStyle/>
          <a:p>
            <a:pPr algn="l"/>
            <a:r>
              <a:rPr lang="en-US" sz="4100" dirty="0" smtClean="0">
                <a:solidFill>
                  <a:srgbClr val="000000"/>
                </a:solidFill>
              </a:rPr>
              <a:t>Weighted spherical harmonic </a:t>
            </a:r>
            <a:r>
              <a:rPr lang="en-US" sz="4100" dirty="0">
                <a:solidFill>
                  <a:srgbClr val="000000"/>
                </a:solidFill>
              </a:rPr>
              <a:t>representation of cortical surface</a:t>
            </a:r>
          </a:p>
        </p:txBody>
      </p:sp>
      <p:pic>
        <p:nvPicPr>
          <p:cNvPr id="2365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1933"/>
            <a:ext cx="9005590" cy="40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548" name="Rectangle 3"/>
          <p:cNvSpPr>
            <a:spLocks/>
          </p:cNvSpPr>
          <p:nvPr/>
        </p:nvSpPr>
        <p:spPr bwMode="auto">
          <a:xfrm>
            <a:off x="4966550" y="6307710"/>
            <a:ext cx="365675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190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rPr>
              <a:t>Color scale: X-coordinate</a:t>
            </a:r>
            <a:r>
              <a:rPr lang="en-US" sz="1900" dirty="0" smtClean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rPr>
              <a:t> function</a:t>
            </a:r>
            <a:endParaRPr lang="en-US" sz="19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4" y="3750469"/>
            <a:ext cx="8809137" cy="251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190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1" y="160735"/>
            <a:ext cx="3964781" cy="3154412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51908" name="Rectangle 3"/>
          <p:cNvSpPr>
            <a:spLocks noChangeArrowheads="1"/>
          </p:cNvSpPr>
          <p:nvPr/>
        </p:nvSpPr>
        <p:spPr bwMode="auto">
          <a:xfrm>
            <a:off x="1785937" y="2464594"/>
            <a:ext cx="3786188" cy="80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CC00"/>
                </a:solidFill>
              </a:rPr>
              <a:t>Yellow: outer cortical surface</a:t>
            </a:r>
          </a:p>
          <a:p>
            <a:r>
              <a:rPr lang="en-US" sz="2400" dirty="0">
                <a:solidFill>
                  <a:srgbClr val="33CCFF"/>
                </a:solidFill>
              </a:rPr>
              <a:t>Blue: inner cortical surface</a:t>
            </a:r>
          </a:p>
        </p:txBody>
      </p:sp>
      <p:cxnSp>
        <p:nvCxnSpPr>
          <p:cNvPr id="251909" name="Straight Arrow Connector 5"/>
          <p:cNvCxnSpPr>
            <a:cxnSpLocks noChangeShapeType="1"/>
          </p:cNvCxnSpPr>
          <p:nvPr/>
        </p:nvCxnSpPr>
        <p:spPr bwMode="auto">
          <a:xfrm rot="5400000">
            <a:off x="1089423" y="3268267"/>
            <a:ext cx="589359" cy="160734"/>
          </a:xfrm>
          <a:prstGeom prst="straightConnector1">
            <a:avLst/>
          </a:prstGeom>
          <a:noFill/>
          <a:ln w="57150">
            <a:solidFill>
              <a:srgbClr val="FF6600"/>
            </a:solidFill>
            <a:round/>
            <a:headEnd/>
            <a:tailEnd type="arrow" w="med" len="med"/>
          </a:ln>
        </p:spPr>
      </p:cxnSp>
      <p:sp>
        <p:nvSpPr>
          <p:cNvPr id="251910" name="TextBox 8"/>
          <p:cNvSpPr txBox="1">
            <a:spLocks noChangeArrowheads="1"/>
          </p:cNvSpPr>
          <p:nvPr/>
        </p:nvSpPr>
        <p:spPr bwMode="auto">
          <a:xfrm>
            <a:off x="5055394" y="321469"/>
            <a:ext cx="3536156" cy="957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sz="2900" dirty="0" smtClean="0"/>
              <a:t>Weighted-SPHARM of </a:t>
            </a:r>
            <a:r>
              <a:rPr lang="en-US" sz="2900" dirty="0"/>
              <a:t>cortical thickness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&amp; Motivation</a:t>
            </a:r>
            <a:endParaRPr lang="en-US" dirty="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019476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3" name="Picture 5" descr="latex-image-1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2829" y="1232298"/>
            <a:ext cx="297581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4" name="Picture 6" descr="latex-image-1.pd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9156" y="3000375"/>
            <a:ext cx="3170039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5" name="Picture 7" descr="latex-image-1.pd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5578" y="3536157"/>
            <a:ext cx="236636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6" name="Picture 9" descr="latex-image-1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93657" y="6268642"/>
            <a:ext cx="1044773" cy="30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7" name="Picture 10" descr="latex-image-1.pd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18422" y="4018361"/>
            <a:ext cx="4286250" cy="141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8" name="Picture 11" descr="latex-image-1.pd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35844" y="6215063"/>
            <a:ext cx="2393156" cy="38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9" name="TextBox 12"/>
          <p:cNvSpPr txBox="1">
            <a:spLocks noChangeArrowheads="1"/>
          </p:cNvSpPr>
          <p:nvPr/>
        </p:nvSpPr>
        <p:spPr bwMode="auto">
          <a:xfrm>
            <a:off x="4429126" y="1"/>
            <a:ext cx="4714874" cy="108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altLang="ko-KR" sz="3300" dirty="0" smtClean="0">
                <a:solidFill>
                  <a:srgbClr val="FFFF66"/>
                </a:solidFill>
              </a:rPr>
              <a:t>Least squares estimation of Fourier </a:t>
            </a:r>
            <a:r>
              <a:rPr lang="en-US" altLang="ko-KR" sz="3300" dirty="0">
                <a:solidFill>
                  <a:srgbClr val="FFFF66"/>
                </a:solidFill>
              </a:rPr>
              <a:t>coefficients </a:t>
            </a:r>
            <a:endParaRPr lang="en-US" sz="3300" dirty="0">
              <a:solidFill>
                <a:srgbClr val="FFFF66"/>
              </a:solidFill>
            </a:endParaRPr>
          </a:p>
        </p:txBody>
      </p:sp>
      <p:cxnSp>
        <p:nvCxnSpPr>
          <p:cNvPr id="240650" name="Straight Arrow Connector 14"/>
          <p:cNvCxnSpPr>
            <a:cxnSpLocks noChangeShapeType="1"/>
          </p:cNvCxnSpPr>
          <p:nvPr/>
        </p:nvCxnSpPr>
        <p:spPr bwMode="auto">
          <a:xfrm flipV="1">
            <a:off x="3661172" y="2143126"/>
            <a:ext cx="1768078" cy="482203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40651" name="TextBox 17"/>
          <p:cNvSpPr txBox="1">
            <a:spLocks noChangeArrowheads="1"/>
          </p:cNvSpPr>
          <p:nvPr/>
        </p:nvSpPr>
        <p:spPr bwMode="auto">
          <a:xfrm>
            <a:off x="4089798" y="1875236"/>
            <a:ext cx="1073199" cy="326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88" tIns="32144" rIns="64288" bIns="32144">
            <a:prstTxWarp prst="textNoShape">
              <a:avLst/>
            </a:prstTxWarp>
            <a:spAutoFit/>
          </a:bodyPr>
          <a:lstStyle/>
          <a:p>
            <a:r>
              <a:rPr lang="en-US" sz="1700" i="1" dirty="0" err="1">
                <a:solidFill>
                  <a:srgbClr val="3366FF"/>
                </a:solidFill>
              </a:rPr>
              <a:t>i</a:t>
            </a:r>
            <a:r>
              <a:rPr lang="en-US" sz="1700" dirty="0" err="1">
                <a:solidFill>
                  <a:srgbClr val="3366FF"/>
                </a:solidFill>
              </a:rPr>
              <a:t>-th</a:t>
            </a:r>
            <a:r>
              <a:rPr lang="en-US" sz="1700" dirty="0">
                <a:solidFill>
                  <a:srgbClr val="3366FF"/>
                </a:solidFill>
              </a:rPr>
              <a:t> vertex</a:t>
            </a:r>
          </a:p>
        </p:txBody>
      </p:sp>
      <p:cxnSp>
        <p:nvCxnSpPr>
          <p:cNvPr id="240652" name="Straight Arrow Connector 18"/>
          <p:cNvCxnSpPr>
            <a:cxnSpLocks noChangeShapeType="1"/>
          </p:cNvCxnSpPr>
          <p:nvPr/>
        </p:nvCxnSpPr>
        <p:spPr bwMode="auto">
          <a:xfrm rot="5400000">
            <a:off x="6607970" y="2678907"/>
            <a:ext cx="535781" cy="2232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40653" name="Straight Arrow Connector 21"/>
          <p:cNvCxnSpPr>
            <a:cxnSpLocks noChangeShapeType="1"/>
          </p:cNvCxnSpPr>
          <p:nvPr/>
        </p:nvCxnSpPr>
        <p:spPr bwMode="auto">
          <a:xfrm rot="5400000">
            <a:off x="6608527" y="5785880"/>
            <a:ext cx="535781" cy="1117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40654" name="Straight Arrow Connector 22"/>
          <p:cNvCxnSpPr>
            <a:cxnSpLocks noChangeShapeType="1"/>
          </p:cNvCxnSpPr>
          <p:nvPr/>
        </p:nvCxnSpPr>
        <p:spPr bwMode="auto">
          <a:xfrm rot="10800000">
            <a:off x="4572000" y="6429376"/>
            <a:ext cx="910828" cy="1117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63" y="267890"/>
            <a:ext cx="7992070" cy="642938"/>
          </a:xfrm>
        </p:spPr>
        <p:txBody>
          <a:bodyPr/>
          <a:lstStyle/>
          <a:p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>
                <a:solidFill>
                  <a:srgbClr val="FFFF66"/>
                </a:solidFill>
              </a:rPr>
              <a:t>Gibbs phenomenon on hat shaped surface </a:t>
            </a:r>
          </a:p>
        </p:txBody>
      </p:sp>
      <p:sp>
        <p:nvSpPr>
          <p:cNvPr id="245763" name="Rectangle 2"/>
          <p:cNvSpPr>
            <a:spLocks/>
          </p:cNvSpPr>
          <p:nvPr/>
        </p:nvSpPr>
        <p:spPr bwMode="auto">
          <a:xfrm>
            <a:off x="7875985" y="1553766"/>
            <a:ext cx="955477" cy="32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700" dirty="0" smtClean="0">
                <a:ea typeface="Gill Sans" charset="0"/>
                <a:cs typeface="Gill Sans" charset="0"/>
              </a:rPr>
              <a:t>SPHARM</a:t>
            </a:r>
            <a:endParaRPr lang="en-US" sz="1700" dirty="0">
              <a:ea typeface="Gill Sans" charset="0"/>
              <a:cs typeface="Gill Sans" charset="0"/>
            </a:endParaRPr>
          </a:p>
        </p:txBody>
      </p:sp>
      <p:sp>
        <p:nvSpPr>
          <p:cNvPr id="245764" name="Rectangle 3"/>
          <p:cNvSpPr>
            <a:spLocks/>
          </p:cNvSpPr>
          <p:nvPr/>
        </p:nvSpPr>
        <p:spPr bwMode="auto">
          <a:xfrm>
            <a:off x="7929562" y="2571750"/>
            <a:ext cx="9286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700" dirty="0">
                <a:ea typeface="Gill Sans" charset="0"/>
                <a:cs typeface="Gill Sans" charset="0"/>
              </a:rPr>
              <a:t>Weighted</a:t>
            </a:r>
            <a:endParaRPr lang="en-US" sz="1700" dirty="0" smtClean="0">
              <a:ea typeface="Gill Sans" charset="0"/>
              <a:cs typeface="Gill Sans" charset="0"/>
            </a:endParaRPr>
          </a:p>
          <a:p>
            <a:r>
              <a:rPr lang="en-US" sz="1700" dirty="0" smtClean="0">
                <a:ea typeface="Gill Sans" charset="0"/>
                <a:cs typeface="Gill Sans" charset="0"/>
              </a:rPr>
              <a:t>SPHARM</a:t>
            </a:r>
            <a:endParaRPr lang="en-US" sz="1700" dirty="0">
              <a:ea typeface="Gill Sans" charset="0"/>
              <a:cs typeface="Gill Sans" charset="0"/>
            </a:endParaRPr>
          </a:p>
        </p:txBody>
      </p:sp>
      <p:pic>
        <p:nvPicPr>
          <p:cNvPr id="24576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2" y="1232297"/>
            <a:ext cx="7179469" cy="226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6" name="Rectangle 5"/>
          <p:cNvSpPr>
            <a:spLocks/>
          </p:cNvSpPr>
          <p:nvPr/>
        </p:nvSpPr>
        <p:spPr bwMode="auto">
          <a:xfrm>
            <a:off x="7875985" y="4071937"/>
            <a:ext cx="955477" cy="32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700" dirty="0" smtClean="0">
                <a:ea typeface="Gill Sans" charset="0"/>
                <a:cs typeface="Gill Sans" charset="0"/>
              </a:rPr>
              <a:t>SPHARM</a:t>
            </a:r>
            <a:endParaRPr lang="en-US" sz="1700" dirty="0">
              <a:ea typeface="Gill Sans" charset="0"/>
              <a:cs typeface="Gill Sans" charset="0"/>
            </a:endParaRPr>
          </a:p>
        </p:txBody>
      </p:sp>
      <p:sp>
        <p:nvSpPr>
          <p:cNvPr id="245767" name="Rectangle 6"/>
          <p:cNvSpPr>
            <a:spLocks/>
          </p:cNvSpPr>
          <p:nvPr/>
        </p:nvSpPr>
        <p:spPr bwMode="auto">
          <a:xfrm>
            <a:off x="7929562" y="5357813"/>
            <a:ext cx="9286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700" dirty="0" err="1" smtClean="0">
                <a:ea typeface="Gill Sans" charset="0"/>
                <a:cs typeface="Gill Sans" charset="0"/>
              </a:rPr>
              <a:t>WeightedSPHARM</a:t>
            </a:r>
            <a:endParaRPr lang="en-US" sz="1700" dirty="0">
              <a:ea typeface="Gill Sans" charset="0"/>
              <a:cs typeface="Gill Sans" charset="0"/>
            </a:endParaRPr>
          </a:p>
        </p:txBody>
      </p:sp>
      <p:pic>
        <p:nvPicPr>
          <p:cNvPr id="24576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" y="3589734"/>
            <a:ext cx="7175004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572" y="1689100"/>
            <a:ext cx="7806528" cy="2321719"/>
          </a:xfrm>
        </p:spPr>
        <p:txBody>
          <a:bodyPr/>
          <a:lstStyle/>
          <a:p>
            <a:r>
              <a:rPr lang="en-US" sz="5400" dirty="0" smtClean="0">
                <a:latin typeface="Arial"/>
                <a:cs typeface="Arial"/>
              </a:rPr>
              <a:t>Laplace-Beltrami </a:t>
            </a:r>
            <a:r>
              <a:rPr lang="en-US" sz="5400" dirty="0" err="1" smtClean="0">
                <a:latin typeface="Arial"/>
                <a:cs typeface="Arial"/>
              </a:rPr>
              <a:t>eigenfunctions</a:t>
            </a:r>
            <a:r>
              <a:rPr lang="en-US" sz="5400" dirty="0" smtClean="0">
                <a:latin typeface="Arial"/>
                <a:cs typeface="Arial"/>
              </a:rPr>
              <a:t> </a:t>
            </a:r>
            <a:endParaRPr lang="en-US" sz="5400" dirty="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Text Box 2"/>
          <p:cNvSpPr txBox="1">
            <a:spLocks noChangeArrowheads="1"/>
          </p:cNvSpPr>
          <p:nvPr/>
        </p:nvSpPr>
        <p:spPr bwMode="auto">
          <a:xfrm>
            <a:off x="1" y="327469"/>
            <a:ext cx="8978900" cy="63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sz="3500" dirty="0" err="1" smtClean="0">
                <a:solidFill>
                  <a:schemeClr val="bg1"/>
                </a:solidFill>
                <a:latin typeface="Tempus Sans ITC" pitchFamily="82" charset="0"/>
              </a:rPr>
              <a:t>Eigenfunctions</a:t>
            </a:r>
            <a:r>
              <a:rPr lang="en-US" sz="3500" dirty="0" smtClean="0">
                <a:solidFill>
                  <a:schemeClr val="bg1"/>
                </a:solidFill>
                <a:latin typeface="Tempus Sans ITC" pitchFamily="82" charset="0"/>
              </a:rPr>
              <a:t> of Laplace-Beltrami operator</a:t>
            </a:r>
            <a:endParaRPr lang="en-US" sz="3500" dirty="0">
              <a:solidFill>
                <a:schemeClr val="bg1"/>
              </a:solidFill>
              <a:latin typeface="Tempus Sans ITC" pitchFamily="82" charset="0"/>
            </a:endParaRPr>
          </a:p>
        </p:txBody>
      </p:sp>
      <p:pic>
        <p:nvPicPr>
          <p:cNvPr id="7" name="Picture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0106" y="1612900"/>
            <a:ext cx="7582693" cy="5615921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3887" y="1082141"/>
            <a:ext cx="3643313" cy="106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85007" y="1318158"/>
            <a:ext cx="3059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905"/>
            <a:r>
              <a:rPr lang="en-US" sz="2700" dirty="0" smtClean="0">
                <a:solidFill>
                  <a:schemeClr val="bg1"/>
                </a:solidFill>
                <a:ea typeface="Gill Sans" charset="0"/>
                <a:cs typeface="Gill Sans" charset="0"/>
              </a:rPr>
              <a:t>Helmholtz equation</a:t>
            </a:r>
            <a:endParaRPr lang="en-US" sz="2700" dirty="0">
              <a:solidFill>
                <a:schemeClr val="bg1"/>
              </a:solidFill>
              <a:ea typeface="Gill Sans" charset="0"/>
              <a:cs typeface="Gill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" y="857250"/>
            <a:ext cx="8546783" cy="346757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" y="0"/>
            <a:ext cx="6362699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Generalized </a:t>
            </a:r>
            <a:r>
              <a:rPr lang="en-US" sz="3500" kern="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eigenvalue</a:t>
            </a: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problem</a:t>
            </a: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39329" y="4688086"/>
            <a:ext cx="3098253" cy="769070"/>
          </a:xfrm>
          <a:prstGeom prst="rect">
            <a:avLst/>
          </a:prstGeom>
        </p:spPr>
      </p:pic>
      <p:cxnSp>
        <p:nvCxnSpPr>
          <p:cNvPr id="7" name="Straight Arrow Connector 5"/>
          <p:cNvCxnSpPr>
            <a:cxnSpLocks noChangeShapeType="1"/>
          </p:cNvCxnSpPr>
          <p:nvPr/>
        </p:nvCxnSpPr>
        <p:spPr bwMode="auto">
          <a:xfrm>
            <a:off x="3661172" y="5170293"/>
            <a:ext cx="964406" cy="1117"/>
          </a:xfrm>
          <a:prstGeom prst="straightConnector1">
            <a:avLst/>
          </a:prstGeom>
          <a:noFill/>
          <a:ln w="76200">
            <a:solidFill>
              <a:srgbClr val="FF6600"/>
            </a:solidFill>
            <a:round/>
            <a:headEnd/>
            <a:tailEnd type="arrow" w="med" len="med"/>
          </a:ln>
        </p:spPr>
      </p:cxnSp>
      <p:pic>
        <p:nvPicPr>
          <p:cNvPr id="9" name="Picture 8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4839895" y="4688086"/>
            <a:ext cx="3840021" cy="776883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500063" y="3429001"/>
            <a:ext cx="658564" cy="65856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4786317" y="3482582"/>
            <a:ext cx="589359" cy="589359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5036347" y="6063258"/>
            <a:ext cx="4107653" cy="794742"/>
          </a:xfrm>
        </p:spPr>
        <p:txBody>
          <a:bodyPr/>
          <a:lstStyle/>
          <a:p>
            <a:pPr algn="l">
              <a:buFontTx/>
              <a:buNone/>
            </a:pPr>
            <a:r>
              <a:rPr lang="en-US" sz="2900" i="1" dirty="0" err="1" smtClean="0">
                <a:solidFill>
                  <a:schemeClr val="bg1"/>
                </a:solidFill>
              </a:rPr>
              <a:t>Qiu</a:t>
            </a:r>
            <a:r>
              <a:rPr lang="en-US" sz="2900" i="1" dirty="0" smtClean="0">
                <a:solidFill>
                  <a:schemeClr val="bg1"/>
                </a:solidFill>
              </a:rPr>
              <a:t> et al. IEEE TMI, 2006</a:t>
            </a:r>
          </a:p>
          <a:p>
            <a:pPr algn="l">
              <a:buFontTx/>
              <a:buNone/>
            </a:pPr>
            <a:endParaRPr lang="en-US" i="1" dirty="0" smtClean="0">
              <a:solidFill>
                <a:schemeClr val="bg1"/>
              </a:solidFill>
            </a:endParaRPr>
          </a:p>
          <a:p>
            <a:pPr algn="l"/>
            <a:endParaRPr lang="en-US" i="1" dirty="0" smtClean="0">
              <a:solidFill>
                <a:schemeClr val="bg1"/>
              </a:solidFill>
            </a:endParaRPr>
          </a:p>
          <a:p>
            <a:pPr algn="l"/>
            <a:endParaRPr lang="en-US" i="1" dirty="0" smtClean="0">
              <a:solidFill>
                <a:schemeClr val="bg1"/>
              </a:solidFill>
            </a:endParaRPr>
          </a:p>
          <a:p>
            <a:pPr algn="l"/>
            <a:endParaRPr lang="en-US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0" y="0"/>
            <a:ext cx="63246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Orthonormal</a:t>
            </a: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basis on mandible</a:t>
            </a:r>
          </a:p>
        </p:txBody>
      </p:sp>
      <p:pic>
        <p:nvPicPr>
          <p:cNvPr id="8" name="Picture 7" descr="FIG_md_eigs0to5_lb_compact-eps-converted-t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2188" y="642938"/>
            <a:ext cx="9111812" cy="521541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7389"/>
            <a:ext cx="9144000" cy="5303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8500" y="332601"/>
            <a:ext cx="75815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First 10 </a:t>
            </a:r>
            <a:r>
              <a:rPr lang="en-US" sz="3000" dirty="0" err="1" smtClean="0">
                <a:solidFill>
                  <a:schemeClr val="bg1"/>
                </a:solidFill>
              </a:rPr>
              <a:t>orthonormal</a:t>
            </a:r>
            <a:r>
              <a:rPr lang="en-US" sz="3000" dirty="0" smtClean="0">
                <a:solidFill>
                  <a:schemeClr val="bg1"/>
                </a:solidFill>
              </a:rPr>
              <a:t> basis on left hippocampus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7745" y="5730333"/>
            <a:ext cx="4472649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Spherical harmonic representation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2393" y="1457751"/>
            <a:ext cx="5328802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Laplace-Beltrami </a:t>
            </a:r>
            <a:r>
              <a:rPr lang="en-US" sz="2400" dirty="0" err="1" smtClean="0">
                <a:solidFill>
                  <a:srgbClr val="000000"/>
                </a:solidFill>
              </a:rPr>
              <a:t>eigenfunction</a:t>
            </a:r>
            <a:r>
              <a:rPr lang="en-US" sz="2400" dirty="0" smtClean="0">
                <a:solidFill>
                  <a:srgbClr val="000000"/>
                </a:solidFill>
              </a:rPr>
              <a:t> expansion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9416"/>
            <a:ext cx="9144000" cy="381091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77216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Laplace-Beltrami </a:t>
            </a:r>
            <a:r>
              <a:rPr lang="en-US" sz="3500" kern="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eigenfunction</a:t>
            </a: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expansion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8326"/>
            <a:ext cx="9144000" cy="305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0"/>
            <a:ext cx="43434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Reconstruction error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1100" y="4920902"/>
            <a:ext cx="2292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Cortical surfaces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7400" y="4920902"/>
            <a:ext cx="2458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</a:rPr>
              <a:t>Amygdala</a:t>
            </a:r>
            <a:r>
              <a:rPr lang="en-US" sz="2400" dirty="0" smtClean="0">
                <a:solidFill>
                  <a:srgbClr val="000000"/>
                </a:solidFill>
              </a:rPr>
              <a:t> surfaces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6800" y="196662"/>
            <a:ext cx="281624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rgbClr val="000000"/>
                </a:solidFill>
              </a:rPr>
              <a:t>Red= LB-expansion</a:t>
            </a:r>
          </a:p>
          <a:p>
            <a:r>
              <a:rPr lang="en-US" sz="2600" dirty="0" smtClean="0">
                <a:solidFill>
                  <a:srgbClr val="000000"/>
                </a:solidFill>
              </a:rPr>
              <a:t>Blue= SPHARM</a:t>
            </a:r>
            <a:endParaRPr lang="en-US" sz="26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115883"/>
            <a:ext cx="6988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rgbClr val="000000"/>
                </a:solidFill>
              </a:rPr>
              <a:t>mm</a:t>
            </a:r>
            <a:endParaRPr lang="en-US" sz="26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22256" y="6337300"/>
            <a:ext cx="3640790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i="1" dirty="0" err="1" smtClean="0">
                <a:solidFill>
                  <a:schemeClr val="bg1"/>
                </a:solidFill>
              </a:rPr>
              <a:t>Seo</a:t>
            </a:r>
            <a:r>
              <a:rPr lang="en-US" sz="2300" i="1" dirty="0" smtClean="0">
                <a:solidFill>
                  <a:schemeClr val="bg1"/>
                </a:solidFill>
              </a:rPr>
              <a:t> at al. 2010. ISIB submitted</a:t>
            </a:r>
            <a:endParaRPr lang="en-US" sz="23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572" y="1371601"/>
            <a:ext cx="7806528" cy="1968500"/>
          </a:xfrm>
        </p:spPr>
        <p:txBody>
          <a:bodyPr/>
          <a:lstStyle/>
          <a:p>
            <a:r>
              <a:rPr lang="en-US" sz="5400" dirty="0" smtClean="0">
                <a:latin typeface="Arial"/>
                <a:cs typeface="Arial"/>
              </a:rPr>
              <a:t>Heat kernel smoothing</a:t>
            </a:r>
            <a:endParaRPr lang="en-US" sz="5400" dirty="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26780"/>
            <a:ext cx="4611068" cy="5131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4679156" y="4419600"/>
            <a:ext cx="4250531" cy="203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Tempus Sans ITC" pitchFamily="82" charset="0"/>
              </a:rPr>
              <a:t>1 brain image </a:t>
            </a:r>
          </a:p>
          <a:p>
            <a:r>
              <a:rPr lang="en-US" sz="2700" dirty="0">
                <a:latin typeface="Tempus Sans ITC" pitchFamily="82" charset="0"/>
              </a:rPr>
              <a:t>= 200 </a:t>
            </a:r>
            <a:r>
              <a:rPr lang="en-US" sz="2700" dirty="0" err="1">
                <a:latin typeface="Tempus Sans ITC" pitchFamily="82" charset="0"/>
              </a:rPr>
              <a:t>x</a:t>
            </a:r>
            <a:r>
              <a:rPr lang="en-US" sz="2700" dirty="0">
                <a:latin typeface="Tempus Sans ITC" pitchFamily="82" charset="0"/>
              </a:rPr>
              <a:t> 200 </a:t>
            </a:r>
            <a:r>
              <a:rPr lang="en-US" sz="2700" dirty="0" err="1">
                <a:latin typeface="Tempus Sans ITC" pitchFamily="82" charset="0"/>
              </a:rPr>
              <a:t>x</a:t>
            </a:r>
            <a:r>
              <a:rPr lang="en-US" sz="2700" dirty="0">
                <a:latin typeface="Tempus Sans ITC" pitchFamily="82" charset="0"/>
              </a:rPr>
              <a:t> 100 array</a:t>
            </a:r>
          </a:p>
          <a:p>
            <a:r>
              <a:rPr lang="en-US" sz="2700" dirty="0">
                <a:latin typeface="Tempus Sans ITC" pitchFamily="82" charset="0"/>
              </a:rPr>
              <a:t>= 4million measurements</a:t>
            </a:r>
          </a:p>
          <a:p>
            <a:endParaRPr lang="en-US" sz="2700" dirty="0" smtClean="0">
              <a:latin typeface="Tempus Sans ITC" pitchFamily="82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Tempus Sans ITC" pitchFamily="82" charset="0"/>
              </a:rPr>
              <a:t> </a:t>
            </a:r>
            <a:endParaRPr lang="en-US" dirty="0">
              <a:solidFill>
                <a:schemeClr val="bg1"/>
              </a:solidFill>
              <a:latin typeface="Tempus Sans ITC" pitchFamily="82" charset="0"/>
            </a:endParaRPr>
          </a:p>
        </p:txBody>
      </p: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607219" y="375047"/>
            <a:ext cx="7695158" cy="63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3500" dirty="0" smtClean="0">
                <a:solidFill>
                  <a:srgbClr val="FFFF00"/>
                </a:solidFill>
                <a:latin typeface="Tempus Sans ITC" pitchFamily="82" charset="0"/>
              </a:rPr>
              <a:t>3 Tesla </a:t>
            </a:r>
            <a:r>
              <a:rPr lang="en-US" sz="3500" dirty="0">
                <a:solidFill>
                  <a:srgbClr val="FFFF00"/>
                </a:solidFill>
                <a:latin typeface="Tempus Sans ITC" pitchFamily="82" charset="0"/>
              </a:rPr>
              <a:t>Magnetic Resonance Imaging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339" y="2431846"/>
            <a:ext cx="10552887" cy="44261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83922" y="6032246"/>
            <a:ext cx="2064178" cy="711236"/>
          </a:xfrm>
          <a:prstGeom prst="rect">
            <a:avLst/>
          </a:prstGeom>
          <a:solidFill>
            <a:schemeClr val="tx1"/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2100" dirty="0" smtClean="0">
                <a:solidFill>
                  <a:schemeClr val="bg1"/>
                </a:solidFill>
              </a:rPr>
              <a:t>X-coordinate on </a:t>
            </a:r>
          </a:p>
          <a:p>
            <a:r>
              <a:rPr lang="en-US" sz="2100" dirty="0" smtClean="0">
                <a:solidFill>
                  <a:schemeClr val="bg1"/>
                </a:solidFill>
              </a:rPr>
              <a:t>mandible surface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2900" y="6032246"/>
            <a:ext cx="3378200" cy="680459"/>
          </a:xfrm>
          <a:prstGeom prst="rect">
            <a:avLst/>
          </a:prstGeom>
          <a:solidFill>
            <a:schemeClr val="tx1"/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smoothed with bandwidth 10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and 1269 </a:t>
            </a:r>
            <a:r>
              <a:rPr lang="en-US" sz="2000" dirty="0" err="1" smtClean="0">
                <a:solidFill>
                  <a:schemeClr val="bg1"/>
                </a:solidFill>
              </a:rPr>
              <a:t>eigenfunctions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0" y="0"/>
            <a:ext cx="7090172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Heat kernel smoothing on manifold</a:t>
            </a:r>
          </a:p>
        </p:txBody>
      </p:sp>
      <p:pic>
        <p:nvPicPr>
          <p:cNvPr id="18" name="Picture 17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692007" y="642938"/>
            <a:ext cx="5461786" cy="117871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5751" y="1071565"/>
            <a:ext cx="1299049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Heat kernel: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527693" y="1892096"/>
            <a:ext cx="5626100" cy="107950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 bwMode="auto">
          <a:xfrm flipV="1">
            <a:off x="4064000" y="4737100"/>
            <a:ext cx="990600" cy="12700"/>
          </a:xfrm>
          <a:prstGeom prst="straightConnector1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117839"/>
            <a:ext cx="9144000" cy="277312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75946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Heat kernel smoothing of hippocampus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5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895511"/>
            <a:ext cx="9144000" cy="28552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" y="0"/>
            <a:ext cx="7411641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Heat kernel smoothing on mandible shape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0073" y="5217355"/>
            <a:ext cx="6809560" cy="38807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100" dirty="0" err="1" smtClean="0">
                <a:solidFill>
                  <a:srgbClr val="000000"/>
                </a:solidFill>
              </a:rPr>
              <a:t>Iternated</a:t>
            </a:r>
            <a:r>
              <a:rPr lang="en-US" sz="2100" dirty="0" smtClean="0">
                <a:solidFill>
                  <a:srgbClr val="000000"/>
                </a:solidFill>
              </a:rPr>
              <a:t> kernel smoothing  (Chung et al., 2005 </a:t>
            </a:r>
            <a:r>
              <a:rPr lang="en-US" sz="2100" dirty="0" err="1" smtClean="0">
                <a:solidFill>
                  <a:srgbClr val="000000"/>
                </a:solidFill>
              </a:rPr>
              <a:t>NeuroImage</a:t>
            </a:r>
            <a:r>
              <a:rPr lang="en-US" sz="2100" dirty="0" smtClean="0">
                <a:solidFill>
                  <a:srgbClr val="000000"/>
                </a:solidFill>
              </a:rPr>
              <a:t>)</a:t>
            </a:r>
            <a:endParaRPr lang="en-US" sz="21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8983" y="1507440"/>
            <a:ext cx="5589011" cy="38807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100" dirty="0" smtClean="0">
                <a:solidFill>
                  <a:srgbClr val="000000"/>
                </a:solidFill>
              </a:rPr>
              <a:t>Heat kernel smoothing  (</a:t>
            </a:r>
            <a:r>
              <a:rPr lang="en-US" sz="2100" dirty="0" err="1" smtClean="0">
                <a:solidFill>
                  <a:srgbClr val="000000"/>
                </a:solidFill>
              </a:rPr>
              <a:t>Seo</a:t>
            </a:r>
            <a:r>
              <a:rPr lang="en-US" sz="2100" dirty="0" smtClean="0">
                <a:solidFill>
                  <a:srgbClr val="000000"/>
                </a:solidFill>
              </a:rPr>
              <a:t> et al., 2010 MICCAI)</a:t>
            </a:r>
            <a:endParaRPr lang="en-US" sz="21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6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33556" y="1346200"/>
            <a:ext cx="7439959" cy="4965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1211" y="1778000"/>
            <a:ext cx="1736536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dirty="0" err="1" smtClean="0">
                <a:solidFill>
                  <a:schemeClr val="bg1"/>
                </a:solidFill>
              </a:rPr>
              <a:t>Eigenvalue</a:t>
            </a:r>
            <a:endParaRPr lang="en-US" sz="29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63688" y="5270500"/>
            <a:ext cx="1296543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dirty="0" smtClean="0">
                <a:solidFill>
                  <a:schemeClr val="bg1"/>
                </a:solidFill>
              </a:rPr>
              <a:t>Degree</a:t>
            </a:r>
            <a:endParaRPr lang="en-US" sz="29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7400" y="240268"/>
            <a:ext cx="60073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200" dirty="0" smtClean="0">
                <a:solidFill>
                  <a:srgbClr val="000000"/>
                </a:solidFill>
              </a:rPr>
              <a:t>Validation on a unit sphere</a:t>
            </a:r>
            <a:endParaRPr lang="en-US" sz="4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572" y="1689100"/>
            <a:ext cx="7806528" cy="2321719"/>
          </a:xfrm>
        </p:spPr>
        <p:txBody>
          <a:bodyPr/>
          <a:lstStyle/>
          <a:p>
            <a:r>
              <a:rPr lang="en-US" sz="5400" dirty="0" smtClean="0">
                <a:latin typeface="Arial"/>
                <a:cs typeface="Arial"/>
              </a:rPr>
              <a:t>Applications</a:t>
            </a:r>
            <a:endParaRPr lang="en-US" sz="5400" dirty="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272" y="2159000"/>
            <a:ext cx="8251028" cy="1674019"/>
          </a:xfrm>
        </p:spPr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Effect of family income on hippocampus growth</a:t>
            </a:r>
            <a:r>
              <a:rPr lang="en-US" sz="4900" dirty="0" smtClean="0">
                <a:solidFill>
                  <a:srgbClr val="FFFF00"/>
                </a:solidFill>
              </a:rPr>
              <a:t/>
            </a:r>
            <a:br>
              <a:rPr lang="en-US" sz="4900" dirty="0" smtClean="0">
                <a:solidFill>
                  <a:srgbClr val="FFFF00"/>
                </a:solidFill>
              </a:rPr>
            </a:br>
            <a:r>
              <a:rPr lang="en-US" sz="4900" dirty="0" smtClean="0">
                <a:solidFill>
                  <a:srgbClr val="FFFF00"/>
                </a:solidFill>
              </a:rPr>
              <a:t/>
            </a:r>
            <a:br>
              <a:rPr lang="en-US" sz="4900" dirty="0" smtClean="0">
                <a:solidFill>
                  <a:srgbClr val="FFFF00"/>
                </a:solidFill>
              </a:rPr>
            </a:br>
            <a:r>
              <a:rPr lang="en-US" sz="4900" dirty="0" smtClean="0">
                <a:solidFill>
                  <a:srgbClr val="FFFF00"/>
                </a:solidFill>
              </a:rPr>
              <a:t/>
            </a:r>
            <a:br>
              <a:rPr lang="en-US" sz="4900" dirty="0" smtClean="0">
                <a:solidFill>
                  <a:srgbClr val="FFFF00"/>
                </a:solidFill>
              </a:rPr>
            </a:br>
            <a:r>
              <a:rPr lang="en-US" sz="4900" dirty="0" smtClean="0">
                <a:solidFill>
                  <a:srgbClr val="FFFF00"/>
                </a:solidFill>
              </a:rPr>
              <a:t> </a:t>
            </a:r>
            <a:endParaRPr lang="en-US" sz="4900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900" y="1765300"/>
            <a:ext cx="77851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dirty="0" smtClean="0">
                <a:solidFill>
                  <a:srgbClr val="FFFFFF"/>
                </a:solidFill>
              </a:rPr>
              <a:t>86 teens from high income family (&gt; $75000)</a:t>
            </a:r>
          </a:p>
          <a:p>
            <a:r>
              <a:rPr lang="en-US" sz="2700" dirty="0" smtClean="0">
                <a:solidFill>
                  <a:srgbClr val="FFFFFF"/>
                </a:solidFill>
              </a:rPr>
              <a:t>mean age = 12+/- 4 years</a:t>
            </a:r>
          </a:p>
          <a:p>
            <a:r>
              <a:rPr lang="en-US" sz="2700" dirty="0" smtClean="0">
                <a:solidFill>
                  <a:srgbClr val="FFFFFF"/>
                </a:solidFill>
              </a:rPr>
              <a:t>38 teens from low income family (&lt; $35000)</a:t>
            </a:r>
          </a:p>
          <a:p>
            <a:r>
              <a:rPr lang="en-US" sz="2700" dirty="0" smtClean="0">
                <a:solidFill>
                  <a:srgbClr val="FFFFFF"/>
                </a:solidFill>
              </a:rPr>
              <a:t>mean age= 12 +/- 4 years old</a:t>
            </a:r>
          </a:p>
          <a:p>
            <a:endParaRPr lang="en-US" sz="2700" dirty="0" smtClean="0">
              <a:solidFill>
                <a:srgbClr val="FFFFFF"/>
              </a:solidFill>
            </a:endParaRPr>
          </a:p>
          <a:p>
            <a:r>
              <a:rPr lang="en-US" sz="2700" i="1" dirty="0" smtClean="0">
                <a:solidFill>
                  <a:srgbClr val="FFFFFF"/>
                </a:solidFill>
              </a:rPr>
              <a:t>Each subject has  multiple scans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019" y="3200400"/>
            <a:ext cx="3989981" cy="300821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2900" y="5727700"/>
            <a:ext cx="7658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Mixed effect longitudinal model:</a:t>
            </a:r>
          </a:p>
          <a:p>
            <a:r>
              <a:rPr lang="en-US" sz="2800" dirty="0" smtClean="0"/>
              <a:t>displacement = age + gender + group + </a:t>
            </a:r>
            <a:r>
              <a:rPr lang="en-US" sz="2800" u="sng" dirty="0" smtClean="0"/>
              <a:t>age*group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ppocampus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8512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15629" y="1790700"/>
            <a:ext cx="1659894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dirty="0" err="1" smtClean="0"/>
              <a:t>pvalue</a:t>
            </a:r>
            <a:r>
              <a:rPr lang="en-US" dirty="0" smtClean="0"/>
              <a:t> = 0.025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523" y="3506641"/>
            <a:ext cx="4468478" cy="335135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2489201" y="3213100"/>
            <a:ext cx="2514599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015629" y="3028434"/>
            <a:ext cx="1591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pvalue</a:t>
            </a:r>
            <a:r>
              <a:rPr lang="en-US" dirty="0" smtClean="0"/>
              <a:t> = 0.05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87334" y="4991100"/>
            <a:ext cx="4403733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100" dirty="0" smtClean="0"/>
              <a:t>Adverse environment </a:t>
            </a:r>
          </a:p>
          <a:p>
            <a:r>
              <a:rPr lang="en-US" sz="3100" dirty="0" err="1" smtClean="0">
                <a:sym typeface="Wingdings"/>
              </a:rPr>
              <a:t></a:t>
            </a:r>
            <a:r>
              <a:rPr lang="en-US" sz="3100" dirty="0" smtClean="0">
                <a:sym typeface="Wingdings"/>
              </a:rPr>
              <a:t> </a:t>
            </a:r>
            <a:r>
              <a:rPr lang="en-US" sz="3100" dirty="0" smtClean="0"/>
              <a:t>stress </a:t>
            </a:r>
            <a:r>
              <a:rPr lang="en-US" sz="3100" dirty="0" err="1" smtClean="0">
                <a:sym typeface="Wingdings"/>
              </a:rPr>
              <a:t></a:t>
            </a:r>
            <a:r>
              <a:rPr lang="en-US" sz="3100" dirty="0" smtClean="0">
                <a:sym typeface="Wingdings"/>
              </a:rPr>
              <a:t> abnormal hippocampus growth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7334" y="4418363"/>
            <a:ext cx="1511299" cy="572737"/>
          </a:xfrm>
          <a:prstGeom prst="rect">
            <a:avLst/>
          </a:prstGeom>
          <a:solidFill>
            <a:schemeClr val="tx1">
              <a:lumMod val="75000"/>
              <a:alpha val="30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Finding: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28" y="853503"/>
            <a:ext cx="7334672" cy="43613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320" y="314894"/>
            <a:ext cx="6535419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dirty="0" smtClean="0">
                <a:solidFill>
                  <a:schemeClr val="bg1"/>
                </a:solidFill>
              </a:rPr>
              <a:t>Second </a:t>
            </a:r>
            <a:r>
              <a:rPr lang="en-US" sz="2900" dirty="0" err="1" smtClean="0">
                <a:solidFill>
                  <a:schemeClr val="bg1"/>
                </a:solidFill>
              </a:rPr>
              <a:t>eigenfunction</a:t>
            </a:r>
            <a:r>
              <a:rPr lang="en-US" sz="2900" dirty="0" smtClean="0">
                <a:solidFill>
                  <a:schemeClr val="bg1"/>
                </a:solidFill>
              </a:rPr>
              <a:t> of elongated objects</a:t>
            </a:r>
            <a:endParaRPr lang="en-US" sz="29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428" y="5214877"/>
            <a:ext cx="81661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i="1" dirty="0" smtClean="0">
                <a:solidFill>
                  <a:schemeClr val="bg1"/>
                </a:solidFill>
              </a:rPr>
              <a:t>Hot spot conjecture in differential geometry:</a:t>
            </a:r>
          </a:p>
          <a:p>
            <a:r>
              <a:rPr lang="en-US" sz="2900" dirty="0" smtClean="0">
                <a:solidFill>
                  <a:schemeClr val="bg1"/>
                </a:solidFill>
              </a:rPr>
              <a:t>Min and max of the second </a:t>
            </a:r>
            <a:r>
              <a:rPr lang="en-US" sz="2900" dirty="0" err="1" smtClean="0">
                <a:solidFill>
                  <a:schemeClr val="bg1"/>
                </a:solidFill>
              </a:rPr>
              <a:t>eigenfunction</a:t>
            </a:r>
            <a:r>
              <a:rPr lang="en-US" sz="2900" dirty="0" smtClean="0">
                <a:solidFill>
                  <a:schemeClr val="bg1"/>
                </a:solidFill>
              </a:rPr>
              <a:t> always occur at the extreme end points or boundary</a:t>
            </a:r>
            <a:endParaRPr lang="en-US" sz="29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384300"/>
            <a:ext cx="9144000" cy="99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022" y="342900"/>
            <a:ext cx="862522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 smtClean="0"/>
              <a:t>Rauch’s hot spot conjecture unsolved since 1974:</a:t>
            </a:r>
            <a:endParaRPr lang="en-US" sz="35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75683" y="3397190"/>
            <a:ext cx="2006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Mean signal over manifold</a:t>
            </a:r>
            <a:endParaRPr lang="en-US" sz="2300" dirty="0"/>
          </a:p>
        </p:txBody>
      </p:sp>
      <p:sp>
        <p:nvSpPr>
          <p:cNvPr id="7" name="TextBox 6"/>
          <p:cNvSpPr txBox="1"/>
          <p:nvPr/>
        </p:nvSpPr>
        <p:spPr>
          <a:xfrm>
            <a:off x="7454900" y="3397190"/>
            <a:ext cx="16891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Error term</a:t>
            </a:r>
            <a:endParaRPr lang="en-US" sz="2300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rot="5400000" flipH="1" flipV="1">
            <a:off x="2964630" y="2974946"/>
            <a:ext cx="628708" cy="1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rot="5400000" flipH="1" flipV="1">
            <a:off x="8347048" y="2974947"/>
            <a:ext cx="628709" cy="1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>
            <a:off x="914399" y="4624389"/>
            <a:ext cx="5523708" cy="1588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57150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rot="5400000" flipH="1" flipV="1">
            <a:off x="5458194" y="3641300"/>
            <a:ext cx="1961414" cy="1587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5715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5400000" flipH="1" flipV="1">
            <a:off x="-67102" y="3640505"/>
            <a:ext cx="1961414" cy="1587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5715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723899" y="5156200"/>
            <a:ext cx="60833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FFFF"/>
                </a:solidFill>
              </a:rPr>
              <a:t>The heat kernel smoothing asymptotically behaves like the second </a:t>
            </a:r>
            <a:r>
              <a:rPr lang="en-US" sz="2600" dirty="0" err="1" smtClean="0">
                <a:solidFill>
                  <a:srgbClr val="FFFFFF"/>
                </a:solidFill>
              </a:rPr>
              <a:t>eigenfunction</a:t>
            </a:r>
            <a:r>
              <a:rPr lang="en-US" sz="2600" dirty="0" smtClean="0">
                <a:solidFill>
                  <a:srgbClr val="FFFFFF"/>
                </a:solidFill>
              </a:rPr>
              <a:t>.</a:t>
            </a:r>
            <a:endParaRPr lang="en-US" sz="2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004" y="3836081"/>
            <a:ext cx="45530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FFFF"/>
                </a:solidFill>
              </a:rPr>
              <a:t>At equilibrium, we obtain heat gradient from hot to cold spots  </a:t>
            </a:r>
            <a:endParaRPr lang="en-US" sz="2600" dirty="0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1280095" y="596900"/>
            <a:ext cx="5844605" cy="2607733"/>
          </a:xfrm>
          <a:custGeom>
            <a:avLst/>
            <a:gdLst>
              <a:gd name="connsiteX0" fmla="*/ 4295205 w 4727005"/>
              <a:gd name="connsiteY0" fmla="*/ 4233 h 2671233"/>
              <a:gd name="connsiteX1" fmla="*/ 3888805 w 4727005"/>
              <a:gd name="connsiteY1" fmla="*/ 16933 h 2671233"/>
              <a:gd name="connsiteX2" fmla="*/ 3825305 w 4727005"/>
              <a:gd name="connsiteY2" fmla="*/ 29633 h 2671233"/>
              <a:gd name="connsiteX3" fmla="*/ 3736405 w 4727005"/>
              <a:gd name="connsiteY3" fmla="*/ 42333 h 2671233"/>
              <a:gd name="connsiteX4" fmla="*/ 3647505 w 4727005"/>
              <a:gd name="connsiteY4" fmla="*/ 67733 h 2671233"/>
              <a:gd name="connsiteX5" fmla="*/ 3571305 w 4727005"/>
              <a:gd name="connsiteY5" fmla="*/ 93133 h 2671233"/>
              <a:gd name="connsiteX6" fmla="*/ 3495105 w 4727005"/>
              <a:gd name="connsiteY6" fmla="*/ 105833 h 2671233"/>
              <a:gd name="connsiteX7" fmla="*/ 3393505 w 4727005"/>
              <a:gd name="connsiteY7" fmla="*/ 156633 h 2671233"/>
              <a:gd name="connsiteX8" fmla="*/ 3279205 w 4727005"/>
              <a:gd name="connsiteY8" fmla="*/ 220133 h 2671233"/>
              <a:gd name="connsiteX9" fmla="*/ 3152205 w 4727005"/>
              <a:gd name="connsiteY9" fmla="*/ 309033 h 2671233"/>
              <a:gd name="connsiteX10" fmla="*/ 3025205 w 4727005"/>
              <a:gd name="connsiteY10" fmla="*/ 423333 h 2671233"/>
              <a:gd name="connsiteX11" fmla="*/ 2987105 w 4727005"/>
              <a:gd name="connsiteY11" fmla="*/ 461433 h 2671233"/>
              <a:gd name="connsiteX12" fmla="*/ 2923605 w 4727005"/>
              <a:gd name="connsiteY12" fmla="*/ 499533 h 2671233"/>
              <a:gd name="connsiteX13" fmla="*/ 2860105 w 4727005"/>
              <a:gd name="connsiteY13" fmla="*/ 575733 h 2671233"/>
              <a:gd name="connsiteX14" fmla="*/ 2796605 w 4727005"/>
              <a:gd name="connsiteY14" fmla="*/ 639233 h 2671233"/>
              <a:gd name="connsiteX15" fmla="*/ 2720405 w 4727005"/>
              <a:gd name="connsiteY15" fmla="*/ 702733 h 2671233"/>
              <a:gd name="connsiteX16" fmla="*/ 2682305 w 4727005"/>
              <a:gd name="connsiteY16" fmla="*/ 766233 h 2671233"/>
              <a:gd name="connsiteX17" fmla="*/ 2555305 w 4727005"/>
              <a:gd name="connsiteY17" fmla="*/ 918633 h 2671233"/>
              <a:gd name="connsiteX18" fmla="*/ 2491805 w 4727005"/>
              <a:gd name="connsiteY18" fmla="*/ 994833 h 2671233"/>
              <a:gd name="connsiteX19" fmla="*/ 2428305 w 4727005"/>
              <a:gd name="connsiteY19" fmla="*/ 1058333 h 2671233"/>
              <a:gd name="connsiteX20" fmla="*/ 2314005 w 4727005"/>
              <a:gd name="connsiteY20" fmla="*/ 1210733 h 2671233"/>
              <a:gd name="connsiteX21" fmla="*/ 2275905 w 4727005"/>
              <a:gd name="connsiteY21" fmla="*/ 1274233 h 2671233"/>
              <a:gd name="connsiteX22" fmla="*/ 2174305 w 4727005"/>
              <a:gd name="connsiteY22" fmla="*/ 1363133 h 2671233"/>
              <a:gd name="connsiteX23" fmla="*/ 2110805 w 4727005"/>
              <a:gd name="connsiteY23" fmla="*/ 1413933 h 2671233"/>
              <a:gd name="connsiteX24" fmla="*/ 1996505 w 4727005"/>
              <a:gd name="connsiteY24" fmla="*/ 1464733 h 2671233"/>
              <a:gd name="connsiteX25" fmla="*/ 1933005 w 4727005"/>
              <a:gd name="connsiteY25" fmla="*/ 1477433 h 2671233"/>
              <a:gd name="connsiteX26" fmla="*/ 1856805 w 4727005"/>
              <a:gd name="connsiteY26" fmla="*/ 1502833 h 2671233"/>
              <a:gd name="connsiteX27" fmla="*/ 1793305 w 4727005"/>
              <a:gd name="connsiteY27" fmla="*/ 1515533 h 2671233"/>
              <a:gd name="connsiteX28" fmla="*/ 1755205 w 4727005"/>
              <a:gd name="connsiteY28" fmla="*/ 1528233 h 2671233"/>
              <a:gd name="connsiteX29" fmla="*/ 1679005 w 4727005"/>
              <a:gd name="connsiteY29" fmla="*/ 1540933 h 2671233"/>
              <a:gd name="connsiteX30" fmla="*/ 1513905 w 4727005"/>
              <a:gd name="connsiteY30" fmla="*/ 1566333 h 2671233"/>
              <a:gd name="connsiteX31" fmla="*/ 485205 w 4727005"/>
              <a:gd name="connsiteY31" fmla="*/ 1579033 h 2671233"/>
              <a:gd name="connsiteX32" fmla="*/ 434405 w 4727005"/>
              <a:gd name="connsiteY32" fmla="*/ 1591733 h 2671233"/>
              <a:gd name="connsiteX33" fmla="*/ 345505 w 4727005"/>
              <a:gd name="connsiteY33" fmla="*/ 1604433 h 2671233"/>
              <a:gd name="connsiteX34" fmla="*/ 282005 w 4727005"/>
              <a:gd name="connsiteY34" fmla="*/ 1617133 h 2671233"/>
              <a:gd name="connsiteX35" fmla="*/ 231205 w 4727005"/>
              <a:gd name="connsiteY35" fmla="*/ 1655233 h 2671233"/>
              <a:gd name="connsiteX36" fmla="*/ 180405 w 4727005"/>
              <a:gd name="connsiteY36" fmla="*/ 1680633 h 2671233"/>
              <a:gd name="connsiteX37" fmla="*/ 142305 w 4727005"/>
              <a:gd name="connsiteY37" fmla="*/ 1706033 h 2671233"/>
              <a:gd name="connsiteX38" fmla="*/ 116905 w 4727005"/>
              <a:gd name="connsiteY38" fmla="*/ 1756833 h 2671233"/>
              <a:gd name="connsiteX39" fmla="*/ 40705 w 4727005"/>
              <a:gd name="connsiteY39" fmla="*/ 1845733 h 2671233"/>
              <a:gd name="connsiteX40" fmla="*/ 15305 w 4727005"/>
              <a:gd name="connsiteY40" fmla="*/ 1947333 h 2671233"/>
              <a:gd name="connsiteX41" fmla="*/ 40705 w 4727005"/>
              <a:gd name="connsiteY41" fmla="*/ 2239433 h 2671233"/>
              <a:gd name="connsiteX42" fmla="*/ 53405 w 4727005"/>
              <a:gd name="connsiteY42" fmla="*/ 2290233 h 2671233"/>
              <a:gd name="connsiteX43" fmla="*/ 180405 w 4727005"/>
              <a:gd name="connsiteY43" fmla="*/ 2417233 h 2671233"/>
              <a:gd name="connsiteX44" fmla="*/ 218505 w 4727005"/>
              <a:gd name="connsiteY44" fmla="*/ 2455333 h 2671233"/>
              <a:gd name="connsiteX45" fmla="*/ 256605 w 4727005"/>
              <a:gd name="connsiteY45" fmla="*/ 2468033 h 2671233"/>
              <a:gd name="connsiteX46" fmla="*/ 332805 w 4727005"/>
              <a:gd name="connsiteY46" fmla="*/ 2518833 h 2671233"/>
              <a:gd name="connsiteX47" fmla="*/ 396305 w 4727005"/>
              <a:gd name="connsiteY47" fmla="*/ 2544233 h 2671233"/>
              <a:gd name="connsiteX48" fmla="*/ 447105 w 4727005"/>
              <a:gd name="connsiteY48" fmla="*/ 2569633 h 2671233"/>
              <a:gd name="connsiteX49" fmla="*/ 574105 w 4727005"/>
              <a:gd name="connsiteY49" fmla="*/ 2620433 h 2671233"/>
              <a:gd name="connsiteX50" fmla="*/ 612205 w 4727005"/>
              <a:gd name="connsiteY50" fmla="*/ 2633133 h 2671233"/>
              <a:gd name="connsiteX51" fmla="*/ 777305 w 4727005"/>
              <a:gd name="connsiteY51" fmla="*/ 2658533 h 2671233"/>
              <a:gd name="connsiteX52" fmla="*/ 1437705 w 4727005"/>
              <a:gd name="connsiteY52" fmla="*/ 2671233 h 2671233"/>
              <a:gd name="connsiteX53" fmla="*/ 2618805 w 4727005"/>
              <a:gd name="connsiteY53" fmla="*/ 2645833 h 2671233"/>
              <a:gd name="connsiteX54" fmla="*/ 2885505 w 4727005"/>
              <a:gd name="connsiteY54" fmla="*/ 2620433 h 2671233"/>
              <a:gd name="connsiteX55" fmla="*/ 3076005 w 4727005"/>
              <a:gd name="connsiteY55" fmla="*/ 2595033 h 2671233"/>
              <a:gd name="connsiteX56" fmla="*/ 3215705 w 4727005"/>
              <a:gd name="connsiteY56" fmla="*/ 2556933 h 2671233"/>
              <a:gd name="connsiteX57" fmla="*/ 3304605 w 4727005"/>
              <a:gd name="connsiteY57" fmla="*/ 2518833 h 2671233"/>
              <a:gd name="connsiteX58" fmla="*/ 3393505 w 4727005"/>
              <a:gd name="connsiteY58" fmla="*/ 2493433 h 2671233"/>
              <a:gd name="connsiteX59" fmla="*/ 3558605 w 4727005"/>
              <a:gd name="connsiteY59" fmla="*/ 2429933 h 2671233"/>
              <a:gd name="connsiteX60" fmla="*/ 3723705 w 4727005"/>
              <a:gd name="connsiteY60" fmla="*/ 2341033 h 2671233"/>
              <a:gd name="connsiteX61" fmla="*/ 3761805 w 4727005"/>
              <a:gd name="connsiteY61" fmla="*/ 2328333 h 2671233"/>
              <a:gd name="connsiteX62" fmla="*/ 3825305 w 4727005"/>
              <a:gd name="connsiteY62" fmla="*/ 2290233 h 2671233"/>
              <a:gd name="connsiteX63" fmla="*/ 3914205 w 4727005"/>
              <a:gd name="connsiteY63" fmla="*/ 2252133 h 2671233"/>
              <a:gd name="connsiteX64" fmla="*/ 3952305 w 4727005"/>
              <a:gd name="connsiteY64" fmla="*/ 2214033 h 2671233"/>
              <a:gd name="connsiteX65" fmla="*/ 4041205 w 4727005"/>
              <a:gd name="connsiteY65" fmla="*/ 2163233 h 2671233"/>
              <a:gd name="connsiteX66" fmla="*/ 4104705 w 4727005"/>
              <a:gd name="connsiteY66" fmla="*/ 2125133 h 2671233"/>
              <a:gd name="connsiteX67" fmla="*/ 4180905 w 4727005"/>
              <a:gd name="connsiteY67" fmla="*/ 2087033 h 2671233"/>
              <a:gd name="connsiteX68" fmla="*/ 4282505 w 4727005"/>
              <a:gd name="connsiteY68" fmla="*/ 1985433 h 2671233"/>
              <a:gd name="connsiteX69" fmla="*/ 4371405 w 4727005"/>
              <a:gd name="connsiteY69" fmla="*/ 1883833 h 2671233"/>
              <a:gd name="connsiteX70" fmla="*/ 4434905 w 4727005"/>
              <a:gd name="connsiteY70" fmla="*/ 1756833 h 2671233"/>
              <a:gd name="connsiteX71" fmla="*/ 4473005 w 4727005"/>
              <a:gd name="connsiteY71" fmla="*/ 1706033 h 2671233"/>
              <a:gd name="connsiteX72" fmla="*/ 4549205 w 4727005"/>
              <a:gd name="connsiteY72" fmla="*/ 1540933 h 2671233"/>
              <a:gd name="connsiteX73" fmla="*/ 4587305 w 4727005"/>
              <a:gd name="connsiteY73" fmla="*/ 1452033 h 2671233"/>
              <a:gd name="connsiteX74" fmla="*/ 4612705 w 4727005"/>
              <a:gd name="connsiteY74" fmla="*/ 1401233 h 2671233"/>
              <a:gd name="connsiteX75" fmla="*/ 4663505 w 4727005"/>
              <a:gd name="connsiteY75" fmla="*/ 1261533 h 2671233"/>
              <a:gd name="connsiteX76" fmla="*/ 4688905 w 4727005"/>
              <a:gd name="connsiteY76" fmla="*/ 1147233 h 2671233"/>
              <a:gd name="connsiteX77" fmla="*/ 4714305 w 4727005"/>
              <a:gd name="connsiteY77" fmla="*/ 944033 h 2671233"/>
              <a:gd name="connsiteX78" fmla="*/ 4727005 w 4727005"/>
              <a:gd name="connsiteY78" fmla="*/ 893233 h 2671233"/>
              <a:gd name="connsiteX79" fmla="*/ 4714305 w 4727005"/>
              <a:gd name="connsiteY79" fmla="*/ 499533 h 2671233"/>
              <a:gd name="connsiteX80" fmla="*/ 4663505 w 4727005"/>
              <a:gd name="connsiteY80" fmla="*/ 321733 h 2671233"/>
              <a:gd name="connsiteX81" fmla="*/ 4638105 w 4727005"/>
              <a:gd name="connsiteY81" fmla="*/ 232833 h 2671233"/>
              <a:gd name="connsiteX82" fmla="*/ 4587305 w 4727005"/>
              <a:gd name="connsiteY82" fmla="*/ 156633 h 2671233"/>
              <a:gd name="connsiteX83" fmla="*/ 4473005 w 4727005"/>
              <a:gd name="connsiteY83" fmla="*/ 80433 h 2671233"/>
              <a:gd name="connsiteX84" fmla="*/ 4396805 w 4727005"/>
              <a:gd name="connsiteY84" fmla="*/ 42333 h 2671233"/>
              <a:gd name="connsiteX85" fmla="*/ 4295205 w 4727005"/>
              <a:gd name="connsiteY85" fmla="*/ 4233 h 267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727005" h="2671233">
                <a:moveTo>
                  <a:pt x="4295205" y="4233"/>
                </a:moveTo>
                <a:cubicBezTo>
                  <a:pt x="4210538" y="0"/>
                  <a:pt x="4024140" y="9618"/>
                  <a:pt x="3888805" y="16933"/>
                </a:cubicBezTo>
                <a:cubicBezTo>
                  <a:pt x="3867251" y="18098"/>
                  <a:pt x="3846597" y="26084"/>
                  <a:pt x="3825305" y="29633"/>
                </a:cubicBezTo>
                <a:cubicBezTo>
                  <a:pt x="3795778" y="34554"/>
                  <a:pt x="3766038" y="38100"/>
                  <a:pt x="3736405" y="42333"/>
                </a:cubicBezTo>
                <a:cubicBezTo>
                  <a:pt x="3608362" y="85014"/>
                  <a:pt x="3806973" y="19893"/>
                  <a:pt x="3647505" y="67733"/>
                </a:cubicBezTo>
                <a:cubicBezTo>
                  <a:pt x="3621860" y="75426"/>
                  <a:pt x="3597715" y="88731"/>
                  <a:pt x="3571305" y="93133"/>
                </a:cubicBezTo>
                <a:lnTo>
                  <a:pt x="3495105" y="105833"/>
                </a:lnTo>
                <a:cubicBezTo>
                  <a:pt x="3275373" y="193726"/>
                  <a:pt x="3545687" y="80542"/>
                  <a:pt x="3393505" y="156633"/>
                </a:cubicBezTo>
                <a:cubicBezTo>
                  <a:pt x="3259155" y="223808"/>
                  <a:pt x="3395778" y="136866"/>
                  <a:pt x="3279205" y="220133"/>
                </a:cubicBezTo>
                <a:cubicBezTo>
                  <a:pt x="3237156" y="250168"/>
                  <a:pt x="3188744" y="272494"/>
                  <a:pt x="3152205" y="309033"/>
                </a:cubicBezTo>
                <a:cubicBezTo>
                  <a:pt x="3011976" y="449262"/>
                  <a:pt x="3164204" y="301708"/>
                  <a:pt x="3025205" y="423333"/>
                </a:cubicBezTo>
                <a:cubicBezTo>
                  <a:pt x="3011688" y="435160"/>
                  <a:pt x="3001473" y="450657"/>
                  <a:pt x="2987105" y="461433"/>
                </a:cubicBezTo>
                <a:cubicBezTo>
                  <a:pt x="2967358" y="476244"/>
                  <a:pt x="2943352" y="484722"/>
                  <a:pt x="2923605" y="499533"/>
                </a:cubicBezTo>
                <a:cubicBezTo>
                  <a:pt x="2867997" y="541239"/>
                  <a:pt x="2901174" y="528797"/>
                  <a:pt x="2860105" y="575733"/>
                </a:cubicBezTo>
                <a:cubicBezTo>
                  <a:pt x="2840393" y="598261"/>
                  <a:pt x="2819133" y="619521"/>
                  <a:pt x="2796605" y="639233"/>
                </a:cubicBezTo>
                <a:cubicBezTo>
                  <a:pt x="2749669" y="680302"/>
                  <a:pt x="2762111" y="647125"/>
                  <a:pt x="2720405" y="702733"/>
                </a:cubicBezTo>
                <a:cubicBezTo>
                  <a:pt x="2705594" y="722480"/>
                  <a:pt x="2697300" y="746625"/>
                  <a:pt x="2682305" y="766233"/>
                </a:cubicBezTo>
                <a:cubicBezTo>
                  <a:pt x="2642136" y="818761"/>
                  <a:pt x="2597638" y="867833"/>
                  <a:pt x="2555305" y="918633"/>
                </a:cubicBezTo>
                <a:cubicBezTo>
                  <a:pt x="2534138" y="944033"/>
                  <a:pt x="2515184" y="971454"/>
                  <a:pt x="2491805" y="994833"/>
                </a:cubicBezTo>
                <a:cubicBezTo>
                  <a:pt x="2470638" y="1016000"/>
                  <a:pt x="2448441" y="1036183"/>
                  <a:pt x="2428305" y="1058333"/>
                </a:cubicBezTo>
                <a:cubicBezTo>
                  <a:pt x="2374223" y="1117823"/>
                  <a:pt x="2356406" y="1144103"/>
                  <a:pt x="2314005" y="1210733"/>
                </a:cubicBezTo>
                <a:cubicBezTo>
                  <a:pt x="2300753" y="1231558"/>
                  <a:pt x="2291325" y="1254958"/>
                  <a:pt x="2275905" y="1274233"/>
                </a:cubicBezTo>
                <a:cubicBezTo>
                  <a:pt x="2218164" y="1346409"/>
                  <a:pt x="2228872" y="1322208"/>
                  <a:pt x="2174305" y="1363133"/>
                </a:cubicBezTo>
                <a:cubicBezTo>
                  <a:pt x="2152620" y="1379397"/>
                  <a:pt x="2133359" y="1398897"/>
                  <a:pt x="2110805" y="1413933"/>
                </a:cubicBezTo>
                <a:cubicBezTo>
                  <a:pt x="2090337" y="1427578"/>
                  <a:pt x="2016505" y="1458733"/>
                  <a:pt x="1996505" y="1464733"/>
                </a:cubicBezTo>
                <a:cubicBezTo>
                  <a:pt x="1975830" y="1470936"/>
                  <a:pt x="1953830" y="1471753"/>
                  <a:pt x="1933005" y="1477433"/>
                </a:cubicBezTo>
                <a:cubicBezTo>
                  <a:pt x="1907174" y="1484478"/>
                  <a:pt x="1882636" y="1495788"/>
                  <a:pt x="1856805" y="1502833"/>
                </a:cubicBezTo>
                <a:cubicBezTo>
                  <a:pt x="1835980" y="1508513"/>
                  <a:pt x="1814246" y="1510298"/>
                  <a:pt x="1793305" y="1515533"/>
                </a:cubicBezTo>
                <a:cubicBezTo>
                  <a:pt x="1780318" y="1518780"/>
                  <a:pt x="1768273" y="1525329"/>
                  <a:pt x="1755205" y="1528233"/>
                </a:cubicBezTo>
                <a:cubicBezTo>
                  <a:pt x="1730068" y="1533819"/>
                  <a:pt x="1704255" y="1535883"/>
                  <a:pt x="1679005" y="1540933"/>
                </a:cubicBezTo>
                <a:cubicBezTo>
                  <a:pt x="1596239" y="1557486"/>
                  <a:pt x="1634080" y="1563662"/>
                  <a:pt x="1513905" y="1566333"/>
                </a:cubicBezTo>
                <a:lnTo>
                  <a:pt x="485205" y="1579033"/>
                </a:lnTo>
                <a:cubicBezTo>
                  <a:pt x="468272" y="1583266"/>
                  <a:pt x="451578" y="1588611"/>
                  <a:pt x="434405" y="1591733"/>
                </a:cubicBezTo>
                <a:cubicBezTo>
                  <a:pt x="404954" y="1597088"/>
                  <a:pt x="375032" y="1599512"/>
                  <a:pt x="345505" y="1604433"/>
                </a:cubicBezTo>
                <a:cubicBezTo>
                  <a:pt x="324213" y="1607982"/>
                  <a:pt x="303172" y="1612900"/>
                  <a:pt x="282005" y="1617133"/>
                </a:cubicBezTo>
                <a:cubicBezTo>
                  <a:pt x="265072" y="1629833"/>
                  <a:pt x="249154" y="1644015"/>
                  <a:pt x="231205" y="1655233"/>
                </a:cubicBezTo>
                <a:cubicBezTo>
                  <a:pt x="215151" y="1665267"/>
                  <a:pt x="196843" y="1671240"/>
                  <a:pt x="180405" y="1680633"/>
                </a:cubicBezTo>
                <a:cubicBezTo>
                  <a:pt x="167153" y="1688206"/>
                  <a:pt x="155005" y="1697566"/>
                  <a:pt x="142305" y="1706033"/>
                </a:cubicBezTo>
                <a:cubicBezTo>
                  <a:pt x="133838" y="1722966"/>
                  <a:pt x="128264" y="1741687"/>
                  <a:pt x="116905" y="1756833"/>
                </a:cubicBezTo>
                <a:cubicBezTo>
                  <a:pt x="70034" y="1819327"/>
                  <a:pt x="70005" y="1787133"/>
                  <a:pt x="40705" y="1845733"/>
                </a:cubicBezTo>
                <a:cubicBezTo>
                  <a:pt x="27688" y="1871768"/>
                  <a:pt x="20135" y="1923181"/>
                  <a:pt x="15305" y="1947333"/>
                </a:cubicBezTo>
                <a:cubicBezTo>
                  <a:pt x="36255" y="2366327"/>
                  <a:pt x="0" y="2096967"/>
                  <a:pt x="40705" y="2239433"/>
                </a:cubicBezTo>
                <a:cubicBezTo>
                  <a:pt x="45500" y="2256216"/>
                  <a:pt x="43139" y="2276117"/>
                  <a:pt x="53405" y="2290233"/>
                </a:cubicBezTo>
                <a:lnTo>
                  <a:pt x="180405" y="2417233"/>
                </a:lnTo>
                <a:cubicBezTo>
                  <a:pt x="193105" y="2429933"/>
                  <a:pt x="201466" y="2449653"/>
                  <a:pt x="218505" y="2455333"/>
                </a:cubicBezTo>
                <a:cubicBezTo>
                  <a:pt x="231205" y="2459566"/>
                  <a:pt x="244903" y="2461532"/>
                  <a:pt x="256605" y="2468033"/>
                </a:cubicBezTo>
                <a:cubicBezTo>
                  <a:pt x="283290" y="2482858"/>
                  <a:pt x="304461" y="2507496"/>
                  <a:pt x="332805" y="2518833"/>
                </a:cubicBezTo>
                <a:cubicBezTo>
                  <a:pt x="353972" y="2527300"/>
                  <a:pt x="375473" y="2534974"/>
                  <a:pt x="396305" y="2544233"/>
                </a:cubicBezTo>
                <a:cubicBezTo>
                  <a:pt x="413605" y="2551922"/>
                  <a:pt x="429704" y="2562175"/>
                  <a:pt x="447105" y="2569633"/>
                </a:cubicBezTo>
                <a:cubicBezTo>
                  <a:pt x="489013" y="2587594"/>
                  <a:pt x="531550" y="2604066"/>
                  <a:pt x="574105" y="2620433"/>
                </a:cubicBezTo>
                <a:cubicBezTo>
                  <a:pt x="586600" y="2625239"/>
                  <a:pt x="599218" y="2629886"/>
                  <a:pt x="612205" y="2633133"/>
                </a:cubicBezTo>
                <a:cubicBezTo>
                  <a:pt x="653878" y="2643551"/>
                  <a:pt x="741714" y="2657347"/>
                  <a:pt x="777305" y="2658533"/>
                </a:cubicBezTo>
                <a:cubicBezTo>
                  <a:pt x="997357" y="2665868"/>
                  <a:pt x="1217572" y="2667000"/>
                  <a:pt x="1437705" y="2671233"/>
                </a:cubicBezTo>
                <a:cubicBezTo>
                  <a:pt x="1558117" y="2669322"/>
                  <a:pt x="2355547" y="2661319"/>
                  <a:pt x="2618805" y="2645833"/>
                </a:cubicBezTo>
                <a:cubicBezTo>
                  <a:pt x="2707953" y="2640589"/>
                  <a:pt x="2797100" y="2633062"/>
                  <a:pt x="2885505" y="2620433"/>
                </a:cubicBezTo>
                <a:cubicBezTo>
                  <a:pt x="3008192" y="2602906"/>
                  <a:pt x="2944702" y="2611446"/>
                  <a:pt x="3076005" y="2595033"/>
                </a:cubicBezTo>
                <a:cubicBezTo>
                  <a:pt x="3190716" y="2549148"/>
                  <a:pt x="3086178" y="2585717"/>
                  <a:pt x="3215705" y="2556933"/>
                </a:cubicBezTo>
                <a:cubicBezTo>
                  <a:pt x="3270520" y="2544752"/>
                  <a:pt x="3243592" y="2541019"/>
                  <a:pt x="3304605" y="2518833"/>
                </a:cubicBezTo>
                <a:cubicBezTo>
                  <a:pt x="3333569" y="2508301"/>
                  <a:pt x="3364416" y="2503614"/>
                  <a:pt x="3393505" y="2493433"/>
                </a:cubicBezTo>
                <a:cubicBezTo>
                  <a:pt x="3449158" y="2473954"/>
                  <a:pt x="3509544" y="2462640"/>
                  <a:pt x="3558605" y="2429933"/>
                </a:cubicBezTo>
                <a:cubicBezTo>
                  <a:pt x="3613407" y="2393399"/>
                  <a:pt x="3653379" y="2364475"/>
                  <a:pt x="3723705" y="2341033"/>
                </a:cubicBezTo>
                <a:cubicBezTo>
                  <a:pt x="3736405" y="2336800"/>
                  <a:pt x="3749831" y="2334320"/>
                  <a:pt x="3761805" y="2328333"/>
                </a:cubicBezTo>
                <a:cubicBezTo>
                  <a:pt x="3783883" y="2317294"/>
                  <a:pt x="3803727" y="2302221"/>
                  <a:pt x="3825305" y="2290233"/>
                </a:cubicBezTo>
                <a:cubicBezTo>
                  <a:pt x="3872385" y="2264077"/>
                  <a:pt x="3869241" y="2267121"/>
                  <a:pt x="3914205" y="2252133"/>
                </a:cubicBezTo>
                <a:cubicBezTo>
                  <a:pt x="3926905" y="2239433"/>
                  <a:pt x="3938507" y="2225531"/>
                  <a:pt x="3952305" y="2214033"/>
                </a:cubicBezTo>
                <a:cubicBezTo>
                  <a:pt x="3984239" y="2187422"/>
                  <a:pt x="4003940" y="2183936"/>
                  <a:pt x="4041205" y="2163233"/>
                </a:cubicBezTo>
                <a:cubicBezTo>
                  <a:pt x="4062783" y="2151245"/>
                  <a:pt x="4082627" y="2136172"/>
                  <a:pt x="4104705" y="2125133"/>
                </a:cubicBezTo>
                <a:cubicBezTo>
                  <a:pt x="4153116" y="2100928"/>
                  <a:pt x="4136420" y="2127473"/>
                  <a:pt x="4180905" y="2087033"/>
                </a:cubicBezTo>
                <a:cubicBezTo>
                  <a:pt x="4216344" y="2054816"/>
                  <a:pt x="4248638" y="2019300"/>
                  <a:pt x="4282505" y="1985433"/>
                </a:cubicBezTo>
                <a:cubicBezTo>
                  <a:pt x="4328485" y="1939453"/>
                  <a:pt x="4336426" y="1936301"/>
                  <a:pt x="4371405" y="1883833"/>
                </a:cubicBezTo>
                <a:cubicBezTo>
                  <a:pt x="4480886" y="1719612"/>
                  <a:pt x="4345246" y="1918219"/>
                  <a:pt x="4434905" y="1756833"/>
                </a:cubicBezTo>
                <a:cubicBezTo>
                  <a:pt x="4445184" y="1738330"/>
                  <a:pt x="4460305" y="1722966"/>
                  <a:pt x="4473005" y="1706033"/>
                </a:cubicBezTo>
                <a:cubicBezTo>
                  <a:pt x="4510499" y="1593551"/>
                  <a:pt x="4444975" y="1784137"/>
                  <a:pt x="4549205" y="1540933"/>
                </a:cubicBezTo>
                <a:cubicBezTo>
                  <a:pt x="4561905" y="1511300"/>
                  <a:pt x="4573964" y="1481383"/>
                  <a:pt x="4587305" y="1452033"/>
                </a:cubicBezTo>
                <a:cubicBezTo>
                  <a:pt x="4595139" y="1434798"/>
                  <a:pt x="4605016" y="1418533"/>
                  <a:pt x="4612705" y="1401233"/>
                </a:cubicBezTo>
                <a:cubicBezTo>
                  <a:pt x="4625611" y="1372194"/>
                  <a:pt x="4657247" y="1289692"/>
                  <a:pt x="4663505" y="1261533"/>
                </a:cubicBezTo>
                <a:cubicBezTo>
                  <a:pt x="4671972" y="1223433"/>
                  <a:pt x="4681712" y="1185594"/>
                  <a:pt x="4688905" y="1147233"/>
                </a:cubicBezTo>
                <a:cubicBezTo>
                  <a:pt x="4707921" y="1045815"/>
                  <a:pt x="4697154" y="1055516"/>
                  <a:pt x="4714305" y="944033"/>
                </a:cubicBezTo>
                <a:cubicBezTo>
                  <a:pt x="4716959" y="926781"/>
                  <a:pt x="4722772" y="910166"/>
                  <a:pt x="4727005" y="893233"/>
                </a:cubicBezTo>
                <a:cubicBezTo>
                  <a:pt x="4722772" y="762000"/>
                  <a:pt x="4726754" y="630243"/>
                  <a:pt x="4714305" y="499533"/>
                </a:cubicBezTo>
                <a:cubicBezTo>
                  <a:pt x="4706112" y="413510"/>
                  <a:pt x="4682197" y="387154"/>
                  <a:pt x="4663505" y="321733"/>
                </a:cubicBezTo>
                <a:cubicBezTo>
                  <a:pt x="4659636" y="308193"/>
                  <a:pt x="4647061" y="248954"/>
                  <a:pt x="4638105" y="232833"/>
                </a:cubicBezTo>
                <a:cubicBezTo>
                  <a:pt x="4623280" y="206148"/>
                  <a:pt x="4611727" y="174949"/>
                  <a:pt x="4587305" y="156633"/>
                </a:cubicBezTo>
                <a:cubicBezTo>
                  <a:pt x="4502755" y="93220"/>
                  <a:pt x="4570985" y="141671"/>
                  <a:pt x="4473005" y="80433"/>
                </a:cubicBezTo>
                <a:cubicBezTo>
                  <a:pt x="4435211" y="56812"/>
                  <a:pt x="4439348" y="51787"/>
                  <a:pt x="4396805" y="42333"/>
                </a:cubicBezTo>
                <a:cubicBezTo>
                  <a:pt x="4323996" y="26153"/>
                  <a:pt x="4379872" y="8466"/>
                  <a:pt x="4295205" y="4233"/>
                </a:cubicBezTo>
                <a:close/>
              </a:path>
            </a:pathLst>
          </a:custGeom>
          <a:noFill/>
          <a:ln w="76200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pitchFamily="28" charset="0"/>
              <a:ea typeface="ヒラギノ角ゴ Pro W3" pitchFamily="28" charset="-128"/>
              <a:cs typeface="ヒラギノ角ゴ Pro W3" pitchFamily="28" charset="-128"/>
              <a:sym typeface="Gill Sans" pitchFamily="28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1816099" y="3695700"/>
            <a:ext cx="5844605" cy="2607733"/>
          </a:xfrm>
          <a:custGeom>
            <a:avLst/>
            <a:gdLst>
              <a:gd name="connsiteX0" fmla="*/ 4295205 w 4727005"/>
              <a:gd name="connsiteY0" fmla="*/ 4233 h 2671233"/>
              <a:gd name="connsiteX1" fmla="*/ 3888805 w 4727005"/>
              <a:gd name="connsiteY1" fmla="*/ 16933 h 2671233"/>
              <a:gd name="connsiteX2" fmla="*/ 3825305 w 4727005"/>
              <a:gd name="connsiteY2" fmla="*/ 29633 h 2671233"/>
              <a:gd name="connsiteX3" fmla="*/ 3736405 w 4727005"/>
              <a:gd name="connsiteY3" fmla="*/ 42333 h 2671233"/>
              <a:gd name="connsiteX4" fmla="*/ 3647505 w 4727005"/>
              <a:gd name="connsiteY4" fmla="*/ 67733 h 2671233"/>
              <a:gd name="connsiteX5" fmla="*/ 3571305 w 4727005"/>
              <a:gd name="connsiteY5" fmla="*/ 93133 h 2671233"/>
              <a:gd name="connsiteX6" fmla="*/ 3495105 w 4727005"/>
              <a:gd name="connsiteY6" fmla="*/ 105833 h 2671233"/>
              <a:gd name="connsiteX7" fmla="*/ 3393505 w 4727005"/>
              <a:gd name="connsiteY7" fmla="*/ 156633 h 2671233"/>
              <a:gd name="connsiteX8" fmla="*/ 3279205 w 4727005"/>
              <a:gd name="connsiteY8" fmla="*/ 220133 h 2671233"/>
              <a:gd name="connsiteX9" fmla="*/ 3152205 w 4727005"/>
              <a:gd name="connsiteY9" fmla="*/ 309033 h 2671233"/>
              <a:gd name="connsiteX10" fmla="*/ 3025205 w 4727005"/>
              <a:gd name="connsiteY10" fmla="*/ 423333 h 2671233"/>
              <a:gd name="connsiteX11" fmla="*/ 2987105 w 4727005"/>
              <a:gd name="connsiteY11" fmla="*/ 461433 h 2671233"/>
              <a:gd name="connsiteX12" fmla="*/ 2923605 w 4727005"/>
              <a:gd name="connsiteY12" fmla="*/ 499533 h 2671233"/>
              <a:gd name="connsiteX13" fmla="*/ 2860105 w 4727005"/>
              <a:gd name="connsiteY13" fmla="*/ 575733 h 2671233"/>
              <a:gd name="connsiteX14" fmla="*/ 2796605 w 4727005"/>
              <a:gd name="connsiteY14" fmla="*/ 639233 h 2671233"/>
              <a:gd name="connsiteX15" fmla="*/ 2720405 w 4727005"/>
              <a:gd name="connsiteY15" fmla="*/ 702733 h 2671233"/>
              <a:gd name="connsiteX16" fmla="*/ 2682305 w 4727005"/>
              <a:gd name="connsiteY16" fmla="*/ 766233 h 2671233"/>
              <a:gd name="connsiteX17" fmla="*/ 2555305 w 4727005"/>
              <a:gd name="connsiteY17" fmla="*/ 918633 h 2671233"/>
              <a:gd name="connsiteX18" fmla="*/ 2491805 w 4727005"/>
              <a:gd name="connsiteY18" fmla="*/ 994833 h 2671233"/>
              <a:gd name="connsiteX19" fmla="*/ 2428305 w 4727005"/>
              <a:gd name="connsiteY19" fmla="*/ 1058333 h 2671233"/>
              <a:gd name="connsiteX20" fmla="*/ 2314005 w 4727005"/>
              <a:gd name="connsiteY20" fmla="*/ 1210733 h 2671233"/>
              <a:gd name="connsiteX21" fmla="*/ 2275905 w 4727005"/>
              <a:gd name="connsiteY21" fmla="*/ 1274233 h 2671233"/>
              <a:gd name="connsiteX22" fmla="*/ 2174305 w 4727005"/>
              <a:gd name="connsiteY22" fmla="*/ 1363133 h 2671233"/>
              <a:gd name="connsiteX23" fmla="*/ 2110805 w 4727005"/>
              <a:gd name="connsiteY23" fmla="*/ 1413933 h 2671233"/>
              <a:gd name="connsiteX24" fmla="*/ 1996505 w 4727005"/>
              <a:gd name="connsiteY24" fmla="*/ 1464733 h 2671233"/>
              <a:gd name="connsiteX25" fmla="*/ 1933005 w 4727005"/>
              <a:gd name="connsiteY25" fmla="*/ 1477433 h 2671233"/>
              <a:gd name="connsiteX26" fmla="*/ 1856805 w 4727005"/>
              <a:gd name="connsiteY26" fmla="*/ 1502833 h 2671233"/>
              <a:gd name="connsiteX27" fmla="*/ 1793305 w 4727005"/>
              <a:gd name="connsiteY27" fmla="*/ 1515533 h 2671233"/>
              <a:gd name="connsiteX28" fmla="*/ 1755205 w 4727005"/>
              <a:gd name="connsiteY28" fmla="*/ 1528233 h 2671233"/>
              <a:gd name="connsiteX29" fmla="*/ 1679005 w 4727005"/>
              <a:gd name="connsiteY29" fmla="*/ 1540933 h 2671233"/>
              <a:gd name="connsiteX30" fmla="*/ 1513905 w 4727005"/>
              <a:gd name="connsiteY30" fmla="*/ 1566333 h 2671233"/>
              <a:gd name="connsiteX31" fmla="*/ 485205 w 4727005"/>
              <a:gd name="connsiteY31" fmla="*/ 1579033 h 2671233"/>
              <a:gd name="connsiteX32" fmla="*/ 434405 w 4727005"/>
              <a:gd name="connsiteY32" fmla="*/ 1591733 h 2671233"/>
              <a:gd name="connsiteX33" fmla="*/ 345505 w 4727005"/>
              <a:gd name="connsiteY33" fmla="*/ 1604433 h 2671233"/>
              <a:gd name="connsiteX34" fmla="*/ 282005 w 4727005"/>
              <a:gd name="connsiteY34" fmla="*/ 1617133 h 2671233"/>
              <a:gd name="connsiteX35" fmla="*/ 231205 w 4727005"/>
              <a:gd name="connsiteY35" fmla="*/ 1655233 h 2671233"/>
              <a:gd name="connsiteX36" fmla="*/ 180405 w 4727005"/>
              <a:gd name="connsiteY36" fmla="*/ 1680633 h 2671233"/>
              <a:gd name="connsiteX37" fmla="*/ 142305 w 4727005"/>
              <a:gd name="connsiteY37" fmla="*/ 1706033 h 2671233"/>
              <a:gd name="connsiteX38" fmla="*/ 116905 w 4727005"/>
              <a:gd name="connsiteY38" fmla="*/ 1756833 h 2671233"/>
              <a:gd name="connsiteX39" fmla="*/ 40705 w 4727005"/>
              <a:gd name="connsiteY39" fmla="*/ 1845733 h 2671233"/>
              <a:gd name="connsiteX40" fmla="*/ 15305 w 4727005"/>
              <a:gd name="connsiteY40" fmla="*/ 1947333 h 2671233"/>
              <a:gd name="connsiteX41" fmla="*/ 40705 w 4727005"/>
              <a:gd name="connsiteY41" fmla="*/ 2239433 h 2671233"/>
              <a:gd name="connsiteX42" fmla="*/ 53405 w 4727005"/>
              <a:gd name="connsiteY42" fmla="*/ 2290233 h 2671233"/>
              <a:gd name="connsiteX43" fmla="*/ 180405 w 4727005"/>
              <a:gd name="connsiteY43" fmla="*/ 2417233 h 2671233"/>
              <a:gd name="connsiteX44" fmla="*/ 218505 w 4727005"/>
              <a:gd name="connsiteY44" fmla="*/ 2455333 h 2671233"/>
              <a:gd name="connsiteX45" fmla="*/ 256605 w 4727005"/>
              <a:gd name="connsiteY45" fmla="*/ 2468033 h 2671233"/>
              <a:gd name="connsiteX46" fmla="*/ 332805 w 4727005"/>
              <a:gd name="connsiteY46" fmla="*/ 2518833 h 2671233"/>
              <a:gd name="connsiteX47" fmla="*/ 396305 w 4727005"/>
              <a:gd name="connsiteY47" fmla="*/ 2544233 h 2671233"/>
              <a:gd name="connsiteX48" fmla="*/ 447105 w 4727005"/>
              <a:gd name="connsiteY48" fmla="*/ 2569633 h 2671233"/>
              <a:gd name="connsiteX49" fmla="*/ 574105 w 4727005"/>
              <a:gd name="connsiteY49" fmla="*/ 2620433 h 2671233"/>
              <a:gd name="connsiteX50" fmla="*/ 612205 w 4727005"/>
              <a:gd name="connsiteY50" fmla="*/ 2633133 h 2671233"/>
              <a:gd name="connsiteX51" fmla="*/ 777305 w 4727005"/>
              <a:gd name="connsiteY51" fmla="*/ 2658533 h 2671233"/>
              <a:gd name="connsiteX52" fmla="*/ 1437705 w 4727005"/>
              <a:gd name="connsiteY52" fmla="*/ 2671233 h 2671233"/>
              <a:gd name="connsiteX53" fmla="*/ 2618805 w 4727005"/>
              <a:gd name="connsiteY53" fmla="*/ 2645833 h 2671233"/>
              <a:gd name="connsiteX54" fmla="*/ 2885505 w 4727005"/>
              <a:gd name="connsiteY54" fmla="*/ 2620433 h 2671233"/>
              <a:gd name="connsiteX55" fmla="*/ 3076005 w 4727005"/>
              <a:gd name="connsiteY55" fmla="*/ 2595033 h 2671233"/>
              <a:gd name="connsiteX56" fmla="*/ 3215705 w 4727005"/>
              <a:gd name="connsiteY56" fmla="*/ 2556933 h 2671233"/>
              <a:gd name="connsiteX57" fmla="*/ 3304605 w 4727005"/>
              <a:gd name="connsiteY57" fmla="*/ 2518833 h 2671233"/>
              <a:gd name="connsiteX58" fmla="*/ 3393505 w 4727005"/>
              <a:gd name="connsiteY58" fmla="*/ 2493433 h 2671233"/>
              <a:gd name="connsiteX59" fmla="*/ 3558605 w 4727005"/>
              <a:gd name="connsiteY59" fmla="*/ 2429933 h 2671233"/>
              <a:gd name="connsiteX60" fmla="*/ 3723705 w 4727005"/>
              <a:gd name="connsiteY60" fmla="*/ 2341033 h 2671233"/>
              <a:gd name="connsiteX61" fmla="*/ 3761805 w 4727005"/>
              <a:gd name="connsiteY61" fmla="*/ 2328333 h 2671233"/>
              <a:gd name="connsiteX62" fmla="*/ 3825305 w 4727005"/>
              <a:gd name="connsiteY62" fmla="*/ 2290233 h 2671233"/>
              <a:gd name="connsiteX63" fmla="*/ 3914205 w 4727005"/>
              <a:gd name="connsiteY63" fmla="*/ 2252133 h 2671233"/>
              <a:gd name="connsiteX64" fmla="*/ 3952305 w 4727005"/>
              <a:gd name="connsiteY64" fmla="*/ 2214033 h 2671233"/>
              <a:gd name="connsiteX65" fmla="*/ 4041205 w 4727005"/>
              <a:gd name="connsiteY65" fmla="*/ 2163233 h 2671233"/>
              <a:gd name="connsiteX66" fmla="*/ 4104705 w 4727005"/>
              <a:gd name="connsiteY66" fmla="*/ 2125133 h 2671233"/>
              <a:gd name="connsiteX67" fmla="*/ 4180905 w 4727005"/>
              <a:gd name="connsiteY67" fmla="*/ 2087033 h 2671233"/>
              <a:gd name="connsiteX68" fmla="*/ 4282505 w 4727005"/>
              <a:gd name="connsiteY68" fmla="*/ 1985433 h 2671233"/>
              <a:gd name="connsiteX69" fmla="*/ 4371405 w 4727005"/>
              <a:gd name="connsiteY69" fmla="*/ 1883833 h 2671233"/>
              <a:gd name="connsiteX70" fmla="*/ 4434905 w 4727005"/>
              <a:gd name="connsiteY70" fmla="*/ 1756833 h 2671233"/>
              <a:gd name="connsiteX71" fmla="*/ 4473005 w 4727005"/>
              <a:gd name="connsiteY71" fmla="*/ 1706033 h 2671233"/>
              <a:gd name="connsiteX72" fmla="*/ 4549205 w 4727005"/>
              <a:gd name="connsiteY72" fmla="*/ 1540933 h 2671233"/>
              <a:gd name="connsiteX73" fmla="*/ 4587305 w 4727005"/>
              <a:gd name="connsiteY73" fmla="*/ 1452033 h 2671233"/>
              <a:gd name="connsiteX74" fmla="*/ 4612705 w 4727005"/>
              <a:gd name="connsiteY74" fmla="*/ 1401233 h 2671233"/>
              <a:gd name="connsiteX75" fmla="*/ 4663505 w 4727005"/>
              <a:gd name="connsiteY75" fmla="*/ 1261533 h 2671233"/>
              <a:gd name="connsiteX76" fmla="*/ 4688905 w 4727005"/>
              <a:gd name="connsiteY76" fmla="*/ 1147233 h 2671233"/>
              <a:gd name="connsiteX77" fmla="*/ 4714305 w 4727005"/>
              <a:gd name="connsiteY77" fmla="*/ 944033 h 2671233"/>
              <a:gd name="connsiteX78" fmla="*/ 4727005 w 4727005"/>
              <a:gd name="connsiteY78" fmla="*/ 893233 h 2671233"/>
              <a:gd name="connsiteX79" fmla="*/ 4714305 w 4727005"/>
              <a:gd name="connsiteY79" fmla="*/ 499533 h 2671233"/>
              <a:gd name="connsiteX80" fmla="*/ 4663505 w 4727005"/>
              <a:gd name="connsiteY80" fmla="*/ 321733 h 2671233"/>
              <a:gd name="connsiteX81" fmla="*/ 4638105 w 4727005"/>
              <a:gd name="connsiteY81" fmla="*/ 232833 h 2671233"/>
              <a:gd name="connsiteX82" fmla="*/ 4587305 w 4727005"/>
              <a:gd name="connsiteY82" fmla="*/ 156633 h 2671233"/>
              <a:gd name="connsiteX83" fmla="*/ 4473005 w 4727005"/>
              <a:gd name="connsiteY83" fmla="*/ 80433 h 2671233"/>
              <a:gd name="connsiteX84" fmla="*/ 4396805 w 4727005"/>
              <a:gd name="connsiteY84" fmla="*/ 42333 h 2671233"/>
              <a:gd name="connsiteX85" fmla="*/ 4295205 w 4727005"/>
              <a:gd name="connsiteY85" fmla="*/ 4233 h 267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727005" h="2671233">
                <a:moveTo>
                  <a:pt x="4295205" y="4233"/>
                </a:moveTo>
                <a:cubicBezTo>
                  <a:pt x="4210538" y="0"/>
                  <a:pt x="4024140" y="9618"/>
                  <a:pt x="3888805" y="16933"/>
                </a:cubicBezTo>
                <a:cubicBezTo>
                  <a:pt x="3867251" y="18098"/>
                  <a:pt x="3846597" y="26084"/>
                  <a:pt x="3825305" y="29633"/>
                </a:cubicBezTo>
                <a:cubicBezTo>
                  <a:pt x="3795778" y="34554"/>
                  <a:pt x="3766038" y="38100"/>
                  <a:pt x="3736405" y="42333"/>
                </a:cubicBezTo>
                <a:cubicBezTo>
                  <a:pt x="3608362" y="85014"/>
                  <a:pt x="3806973" y="19893"/>
                  <a:pt x="3647505" y="67733"/>
                </a:cubicBezTo>
                <a:cubicBezTo>
                  <a:pt x="3621860" y="75426"/>
                  <a:pt x="3597715" y="88731"/>
                  <a:pt x="3571305" y="93133"/>
                </a:cubicBezTo>
                <a:lnTo>
                  <a:pt x="3495105" y="105833"/>
                </a:lnTo>
                <a:cubicBezTo>
                  <a:pt x="3275373" y="193726"/>
                  <a:pt x="3545687" y="80542"/>
                  <a:pt x="3393505" y="156633"/>
                </a:cubicBezTo>
                <a:cubicBezTo>
                  <a:pt x="3259155" y="223808"/>
                  <a:pt x="3395778" y="136866"/>
                  <a:pt x="3279205" y="220133"/>
                </a:cubicBezTo>
                <a:cubicBezTo>
                  <a:pt x="3237156" y="250168"/>
                  <a:pt x="3188744" y="272494"/>
                  <a:pt x="3152205" y="309033"/>
                </a:cubicBezTo>
                <a:cubicBezTo>
                  <a:pt x="3011976" y="449262"/>
                  <a:pt x="3164204" y="301708"/>
                  <a:pt x="3025205" y="423333"/>
                </a:cubicBezTo>
                <a:cubicBezTo>
                  <a:pt x="3011688" y="435160"/>
                  <a:pt x="3001473" y="450657"/>
                  <a:pt x="2987105" y="461433"/>
                </a:cubicBezTo>
                <a:cubicBezTo>
                  <a:pt x="2967358" y="476244"/>
                  <a:pt x="2943352" y="484722"/>
                  <a:pt x="2923605" y="499533"/>
                </a:cubicBezTo>
                <a:cubicBezTo>
                  <a:pt x="2867997" y="541239"/>
                  <a:pt x="2901174" y="528797"/>
                  <a:pt x="2860105" y="575733"/>
                </a:cubicBezTo>
                <a:cubicBezTo>
                  <a:pt x="2840393" y="598261"/>
                  <a:pt x="2819133" y="619521"/>
                  <a:pt x="2796605" y="639233"/>
                </a:cubicBezTo>
                <a:cubicBezTo>
                  <a:pt x="2749669" y="680302"/>
                  <a:pt x="2762111" y="647125"/>
                  <a:pt x="2720405" y="702733"/>
                </a:cubicBezTo>
                <a:cubicBezTo>
                  <a:pt x="2705594" y="722480"/>
                  <a:pt x="2697300" y="746625"/>
                  <a:pt x="2682305" y="766233"/>
                </a:cubicBezTo>
                <a:cubicBezTo>
                  <a:pt x="2642136" y="818761"/>
                  <a:pt x="2597638" y="867833"/>
                  <a:pt x="2555305" y="918633"/>
                </a:cubicBezTo>
                <a:cubicBezTo>
                  <a:pt x="2534138" y="944033"/>
                  <a:pt x="2515184" y="971454"/>
                  <a:pt x="2491805" y="994833"/>
                </a:cubicBezTo>
                <a:cubicBezTo>
                  <a:pt x="2470638" y="1016000"/>
                  <a:pt x="2448441" y="1036183"/>
                  <a:pt x="2428305" y="1058333"/>
                </a:cubicBezTo>
                <a:cubicBezTo>
                  <a:pt x="2374223" y="1117823"/>
                  <a:pt x="2356406" y="1144103"/>
                  <a:pt x="2314005" y="1210733"/>
                </a:cubicBezTo>
                <a:cubicBezTo>
                  <a:pt x="2300753" y="1231558"/>
                  <a:pt x="2291325" y="1254958"/>
                  <a:pt x="2275905" y="1274233"/>
                </a:cubicBezTo>
                <a:cubicBezTo>
                  <a:pt x="2218164" y="1346409"/>
                  <a:pt x="2228872" y="1322208"/>
                  <a:pt x="2174305" y="1363133"/>
                </a:cubicBezTo>
                <a:cubicBezTo>
                  <a:pt x="2152620" y="1379397"/>
                  <a:pt x="2133359" y="1398897"/>
                  <a:pt x="2110805" y="1413933"/>
                </a:cubicBezTo>
                <a:cubicBezTo>
                  <a:pt x="2090337" y="1427578"/>
                  <a:pt x="2016505" y="1458733"/>
                  <a:pt x="1996505" y="1464733"/>
                </a:cubicBezTo>
                <a:cubicBezTo>
                  <a:pt x="1975830" y="1470936"/>
                  <a:pt x="1953830" y="1471753"/>
                  <a:pt x="1933005" y="1477433"/>
                </a:cubicBezTo>
                <a:cubicBezTo>
                  <a:pt x="1907174" y="1484478"/>
                  <a:pt x="1882636" y="1495788"/>
                  <a:pt x="1856805" y="1502833"/>
                </a:cubicBezTo>
                <a:cubicBezTo>
                  <a:pt x="1835980" y="1508513"/>
                  <a:pt x="1814246" y="1510298"/>
                  <a:pt x="1793305" y="1515533"/>
                </a:cubicBezTo>
                <a:cubicBezTo>
                  <a:pt x="1780318" y="1518780"/>
                  <a:pt x="1768273" y="1525329"/>
                  <a:pt x="1755205" y="1528233"/>
                </a:cubicBezTo>
                <a:cubicBezTo>
                  <a:pt x="1730068" y="1533819"/>
                  <a:pt x="1704255" y="1535883"/>
                  <a:pt x="1679005" y="1540933"/>
                </a:cubicBezTo>
                <a:cubicBezTo>
                  <a:pt x="1596239" y="1557486"/>
                  <a:pt x="1634080" y="1563662"/>
                  <a:pt x="1513905" y="1566333"/>
                </a:cubicBezTo>
                <a:lnTo>
                  <a:pt x="485205" y="1579033"/>
                </a:lnTo>
                <a:cubicBezTo>
                  <a:pt x="468272" y="1583266"/>
                  <a:pt x="451578" y="1588611"/>
                  <a:pt x="434405" y="1591733"/>
                </a:cubicBezTo>
                <a:cubicBezTo>
                  <a:pt x="404954" y="1597088"/>
                  <a:pt x="375032" y="1599512"/>
                  <a:pt x="345505" y="1604433"/>
                </a:cubicBezTo>
                <a:cubicBezTo>
                  <a:pt x="324213" y="1607982"/>
                  <a:pt x="303172" y="1612900"/>
                  <a:pt x="282005" y="1617133"/>
                </a:cubicBezTo>
                <a:cubicBezTo>
                  <a:pt x="265072" y="1629833"/>
                  <a:pt x="249154" y="1644015"/>
                  <a:pt x="231205" y="1655233"/>
                </a:cubicBezTo>
                <a:cubicBezTo>
                  <a:pt x="215151" y="1665267"/>
                  <a:pt x="196843" y="1671240"/>
                  <a:pt x="180405" y="1680633"/>
                </a:cubicBezTo>
                <a:cubicBezTo>
                  <a:pt x="167153" y="1688206"/>
                  <a:pt x="155005" y="1697566"/>
                  <a:pt x="142305" y="1706033"/>
                </a:cubicBezTo>
                <a:cubicBezTo>
                  <a:pt x="133838" y="1722966"/>
                  <a:pt x="128264" y="1741687"/>
                  <a:pt x="116905" y="1756833"/>
                </a:cubicBezTo>
                <a:cubicBezTo>
                  <a:pt x="70034" y="1819327"/>
                  <a:pt x="70005" y="1787133"/>
                  <a:pt x="40705" y="1845733"/>
                </a:cubicBezTo>
                <a:cubicBezTo>
                  <a:pt x="27688" y="1871768"/>
                  <a:pt x="20135" y="1923181"/>
                  <a:pt x="15305" y="1947333"/>
                </a:cubicBezTo>
                <a:cubicBezTo>
                  <a:pt x="36255" y="2366327"/>
                  <a:pt x="0" y="2096967"/>
                  <a:pt x="40705" y="2239433"/>
                </a:cubicBezTo>
                <a:cubicBezTo>
                  <a:pt x="45500" y="2256216"/>
                  <a:pt x="43139" y="2276117"/>
                  <a:pt x="53405" y="2290233"/>
                </a:cubicBezTo>
                <a:lnTo>
                  <a:pt x="180405" y="2417233"/>
                </a:lnTo>
                <a:cubicBezTo>
                  <a:pt x="193105" y="2429933"/>
                  <a:pt x="201466" y="2449653"/>
                  <a:pt x="218505" y="2455333"/>
                </a:cubicBezTo>
                <a:cubicBezTo>
                  <a:pt x="231205" y="2459566"/>
                  <a:pt x="244903" y="2461532"/>
                  <a:pt x="256605" y="2468033"/>
                </a:cubicBezTo>
                <a:cubicBezTo>
                  <a:pt x="283290" y="2482858"/>
                  <a:pt x="304461" y="2507496"/>
                  <a:pt x="332805" y="2518833"/>
                </a:cubicBezTo>
                <a:cubicBezTo>
                  <a:pt x="353972" y="2527300"/>
                  <a:pt x="375473" y="2534974"/>
                  <a:pt x="396305" y="2544233"/>
                </a:cubicBezTo>
                <a:cubicBezTo>
                  <a:pt x="413605" y="2551922"/>
                  <a:pt x="429704" y="2562175"/>
                  <a:pt x="447105" y="2569633"/>
                </a:cubicBezTo>
                <a:cubicBezTo>
                  <a:pt x="489013" y="2587594"/>
                  <a:pt x="531550" y="2604066"/>
                  <a:pt x="574105" y="2620433"/>
                </a:cubicBezTo>
                <a:cubicBezTo>
                  <a:pt x="586600" y="2625239"/>
                  <a:pt x="599218" y="2629886"/>
                  <a:pt x="612205" y="2633133"/>
                </a:cubicBezTo>
                <a:cubicBezTo>
                  <a:pt x="653878" y="2643551"/>
                  <a:pt x="741714" y="2657347"/>
                  <a:pt x="777305" y="2658533"/>
                </a:cubicBezTo>
                <a:cubicBezTo>
                  <a:pt x="997357" y="2665868"/>
                  <a:pt x="1217572" y="2667000"/>
                  <a:pt x="1437705" y="2671233"/>
                </a:cubicBezTo>
                <a:cubicBezTo>
                  <a:pt x="1558117" y="2669322"/>
                  <a:pt x="2355547" y="2661319"/>
                  <a:pt x="2618805" y="2645833"/>
                </a:cubicBezTo>
                <a:cubicBezTo>
                  <a:pt x="2707953" y="2640589"/>
                  <a:pt x="2797100" y="2633062"/>
                  <a:pt x="2885505" y="2620433"/>
                </a:cubicBezTo>
                <a:cubicBezTo>
                  <a:pt x="3008192" y="2602906"/>
                  <a:pt x="2944702" y="2611446"/>
                  <a:pt x="3076005" y="2595033"/>
                </a:cubicBezTo>
                <a:cubicBezTo>
                  <a:pt x="3190716" y="2549148"/>
                  <a:pt x="3086178" y="2585717"/>
                  <a:pt x="3215705" y="2556933"/>
                </a:cubicBezTo>
                <a:cubicBezTo>
                  <a:pt x="3270520" y="2544752"/>
                  <a:pt x="3243592" y="2541019"/>
                  <a:pt x="3304605" y="2518833"/>
                </a:cubicBezTo>
                <a:cubicBezTo>
                  <a:pt x="3333569" y="2508301"/>
                  <a:pt x="3364416" y="2503614"/>
                  <a:pt x="3393505" y="2493433"/>
                </a:cubicBezTo>
                <a:cubicBezTo>
                  <a:pt x="3449158" y="2473954"/>
                  <a:pt x="3509544" y="2462640"/>
                  <a:pt x="3558605" y="2429933"/>
                </a:cubicBezTo>
                <a:cubicBezTo>
                  <a:pt x="3613407" y="2393399"/>
                  <a:pt x="3653379" y="2364475"/>
                  <a:pt x="3723705" y="2341033"/>
                </a:cubicBezTo>
                <a:cubicBezTo>
                  <a:pt x="3736405" y="2336800"/>
                  <a:pt x="3749831" y="2334320"/>
                  <a:pt x="3761805" y="2328333"/>
                </a:cubicBezTo>
                <a:cubicBezTo>
                  <a:pt x="3783883" y="2317294"/>
                  <a:pt x="3803727" y="2302221"/>
                  <a:pt x="3825305" y="2290233"/>
                </a:cubicBezTo>
                <a:cubicBezTo>
                  <a:pt x="3872385" y="2264077"/>
                  <a:pt x="3869241" y="2267121"/>
                  <a:pt x="3914205" y="2252133"/>
                </a:cubicBezTo>
                <a:cubicBezTo>
                  <a:pt x="3926905" y="2239433"/>
                  <a:pt x="3938507" y="2225531"/>
                  <a:pt x="3952305" y="2214033"/>
                </a:cubicBezTo>
                <a:cubicBezTo>
                  <a:pt x="3984239" y="2187422"/>
                  <a:pt x="4003940" y="2183936"/>
                  <a:pt x="4041205" y="2163233"/>
                </a:cubicBezTo>
                <a:cubicBezTo>
                  <a:pt x="4062783" y="2151245"/>
                  <a:pt x="4082627" y="2136172"/>
                  <a:pt x="4104705" y="2125133"/>
                </a:cubicBezTo>
                <a:cubicBezTo>
                  <a:pt x="4153116" y="2100928"/>
                  <a:pt x="4136420" y="2127473"/>
                  <a:pt x="4180905" y="2087033"/>
                </a:cubicBezTo>
                <a:cubicBezTo>
                  <a:pt x="4216344" y="2054816"/>
                  <a:pt x="4248638" y="2019300"/>
                  <a:pt x="4282505" y="1985433"/>
                </a:cubicBezTo>
                <a:cubicBezTo>
                  <a:pt x="4328485" y="1939453"/>
                  <a:pt x="4336426" y="1936301"/>
                  <a:pt x="4371405" y="1883833"/>
                </a:cubicBezTo>
                <a:cubicBezTo>
                  <a:pt x="4480886" y="1719612"/>
                  <a:pt x="4345246" y="1918219"/>
                  <a:pt x="4434905" y="1756833"/>
                </a:cubicBezTo>
                <a:cubicBezTo>
                  <a:pt x="4445184" y="1738330"/>
                  <a:pt x="4460305" y="1722966"/>
                  <a:pt x="4473005" y="1706033"/>
                </a:cubicBezTo>
                <a:cubicBezTo>
                  <a:pt x="4510499" y="1593551"/>
                  <a:pt x="4444975" y="1784137"/>
                  <a:pt x="4549205" y="1540933"/>
                </a:cubicBezTo>
                <a:cubicBezTo>
                  <a:pt x="4561905" y="1511300"/>
                  <a:pt x="4573964" y="1481383"/>
                  <a:pt x="4587305" y="1452033"/>
                </a:cubicBezTo>
                <a:cubicBezTo>
                  <a:pt x="4595139" y="1434798"/>
                  <a:pt x="4605016" y="1418533"/>
                  <a:pt x="4612705" y="1401233"/>
                </a:cubicBezTo>
                <a:cubicBezTo>
                  <a:pt x="4625611" y="1372194"/>
                  <a:pt x="4657247" y="1289692"/>
                  <a:pt x="4663505" y="1261533"/>
                </a:cubicBezTo>
                <a:cubicBezTo>
                  <a:pt x="4671972" y="1223433"/>
                  <a:pt x="4681712" y="1185594"/>
                  <a:pt x="4688905" y="1147233"/>
                </a:cubicBezTo>
                <a:cubicBezTo>
                  <a:pt x="4707921" y="1045815"/>
                  <a:pt x="4697154" y="1055516"/>
                  <a:pt x="4714305" y="944033"/>
                </a:cubicBezTo>
                <a:cubicBezTo>
                  <a:pt x="4716959" y="926781"/>
                  <a:pt x="4722772" y="910166"/>
                  <a:pt x="4727005" y="893233"/>
                </a:cubicBezTo>
                <a:cubicBezTo>
                  <a:pt x="4722772" y="762000"/>
                  <a:pt x="4726754" y="630243"/>
                  <a:pt x="4714305" y="499533"/>
                </a:cubicBezTo>
                <a:cubicBezTo>
                  <a:pt x="4706112" y="413510"/>
                  <a:pt x="4682197" y="387154"/>
                  <a:pt x="4663505" y="321733"/>
                </a:cubicBezTo>
                <a:cubicBezTo>
                  <a:pt x="4659636" y="308193"/>
                  <a:pt x="4647061" y="248954"/>
                  <a:pt x="4638105" y="232833"/>
                </a:cubicBezTo>
                <a:cubicBezTo>
                  <a:pt x="4623280" y="206148"/>
                  <a:pt x="4611727" y="174949"/>
                  <a:pt x="4587305" y="156633"/>
                </a:cubicBezTo>
                <a:cubicBezTo>
                  <a:pt x="4502755" y="93220"/>
                  <a:pt x="4570985" y="141671"/>
                  <a:pt x="4473005" y="80433"/>
                </a:cubicBezTo>
                <a:cubicBezTo>
                  <a:pt x="4435211" y="56812"/>
                  <a:pt x="4439348" y="51787"/>
                  <a:pt x="4396805" y="42333"/>
                </a:cubicBezTo>
                <a:cubicBezTo>
                  <a:pt x="4323996" y="26153"/>
                  <a:pt x="4379872" y="8466"/>
                  <a:pt x="4295205" y="4233"/>
                </a:cubicBezTo>
                <a:close/>
              </a:path>
            </a:pathLst>
          </a:custGeom>
          <a:noFill/>
          <a:ln w="76200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pitchFamily="28" charset="0"/>
              <a:ea typeface="ヒラギノ角ゴ Pro W3" pitchFamily="28" charset="-128"/>
              <a:cs typeface="ヒラギノ角ゴ Pro W3" pitchFamily="28" charset="-128"/>
              <a:sym typeface="Gill Sans" pitchFamily="2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78700" y="342984"/>
            <a:ext cx="145424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>
                <a:solidFill>
                  <a:srgbClr val="FFFFFF"/>
                </a:solidFill>
              </a:rPr>
              <a:t>Hot spot</a:t>
            </a:r>
            <a:endParaRPr lang="en-US" sz="27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855" y="1435100"/>
            <a:ext cx="158248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>
                <a:solidFill>
                  <a:srgbClr val="FFFFFF"/>
                </a:solidFill>
              </a:rPr>
              <a:t>Cold spot</a:t>
            </a:r>
            <a:endParaRPr lang="en-US" sz="27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004" y="219873"/>
            <a:ext cx="284245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 smtClean="0"/>
              <a:t>Heuristic proof:</a:t>
            </a:r>
            <a:endParaRPr lang="en-US" sz="3500" i="1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2311400" y="4279900"/>
            <a:ext cx="4673600" cy="1575938"/>
          </a:xfrm>
          <a:custGeom>
            <a:avLst/>
            <a:gdLst>
              <a:gd name="connsiteX0" fmla="*/ 0 w 4673600"/>
              <a:gd name="connsiteY0" fmla="*/ 1524000 h 1575938"/>
              <a:gd name="connsiteX1" fmla="*/ 101600 w 4673600"/>
              <a:gd name="connsiteY1" fmla="*/ 1536700 h 1575938"/>
              <a:gd name="connsiteX2" fmla="*/ 1346200 w 4673600"/>
              <a:gd name="connsiteY2" fmla="*/ 1536700 h 1575938"/>
              <a:gd name="connsiteX3" fmla="*/ 1498600 w 4673600"/>
              <a:gd name="connsiteY3" fmla="*/ 1524000 h 1575938"/>
              <a:gd name="connsiteX4" fmla="*/ 2070100 w 4673600"/>
              <a:gd name="connsiteY4" fmla="*/ 1498600 h 1575938"/>
              <a:gd name="connsiteX5" fmla="*/ 2197100 w 4673600"/>
              <a:gd name="connsiteY5" fmla="*/ 1485900 h 1575938"/>
              <a:gd name="connsiteX6" fmla="*/ 2413000 w 4673600"/>
              <a:gd name="connsiteY6" fmla="*/ 1473200 h 1575938"/>
              <a:gd name="connsiteX7" fmla="*/ 2463800 w 4673600"/>
              <a:gd name="connsiteY7" fmla="*/ 1460500 h 1575938"/>
              <a:gd name="connsiteX8" fmla="*/ 2565400 w 4673600"/>
              <a:gd name="connsiteY8" fmla="*/ 1435100 h 1575938"/>
              <a:gd name="connsiteX9" fmla="*/ 2603500 w 4673600"/>
              <a:gd name="connsiteY9" fmla="*/ 1409700 h 1575938"/>
              <a:gd name="connsiteX10" fmla="*/ 2654300 w 4673600"/>
              <a:gd name="connsiteY10" fmla="*/ 1397000 h 1575938"/>
              <a:gd name="connsiteX11" fmla="*/ 2755900 w 4673600"/>
              <a:gd name="connsiteY11" fmla="*/ 1358900 h 1575938"/>
              <a:gd name="connsiteX12" fmla="*/ 2844800 w 4673600"/>
              <a:gd name="connsiteY12" fmla="*/ 1308100 h 1575938"/>
              <a:gd name="connsiteX13" fmla="*/ 2908300 w 4673600"/>
              <a:gd name="connsiteY13" fmla="*/ 1282700 h 1575938"/>
              <a:gd name="connsiteX14" fmla="*/ 2946400 w 4673600"/>
              <a:gd name="connsiteY14" fmla="*/ 1257300 h 1575938"/>
              <a:gd name="connsiteX15" fmla="*/ 2984500 w 4673600"/>
              <a:gd name="connsiteY15" fmla="*/ 1244600 h 1575938"/>
              <a:gd name="connsiteX16" fmla="*/ 3035300 w 4673600"/>
              <a:gd name="connsiteY16" fmla="*/ 1219200 h 1575938"/>
              <a:gd name="connsiteX17" fmla="*/ 3124200 w 4673600"/>
              <a:gd name="connsiteY17" fmla="*/ 1193800 h 1575938"/>
              <a:gd name="connsiteX18" fmla="*/ 3213100 w 4673600"/>
              <a:gd name="connsiteY18" fmla="*/ 1143000 h 1575938"/>
              <a:gd name="connsiteX19" fmla="*/ 3251200 w 4673600"/>
              <a:gd name="connsiteY19" fmla="*/ 1130300 h 1575938"/>
              <a:gd name="connsiteX20" fmla="*/ 3289300 w 4673600"/>
              <a:gd name="connsiteY20" fmla="*/ 1104900 h 1575938"/>
              <a:gd name="connsiteX21" fmla="*/ 3327400 w 4673600"/>
              <a:gd name="connsiteY21" fmla="*/ 1092200 h 1575938"/>
              <a:gd name="connsiteX22" fmla="*/ 3467100 w 4673600"/>
              <a:gd name="connsiteY22" fmla="*/ 1016000 h 1575938"/>
              <a:gd name="connsiteX23" fmla="*/ 3543300 w 4673600"/>
              <a:gd name="connsiteY23" fmla="*/ 965200 h 1575938"/>
              <a:gd name="connsiteX24" fmla="*/ 3619500 w 4673600"/>
              <a:gd name="connsiteY24" fmla="*/ 927100 h 1575938"/>
              <a:gd name="connsiteX25" fmla="*/ 3708400 w 4673600"/>
              <a:gd name="connsiteY25" fmla="*/ 863600 h 1575938"/>
              <a:gd name="connsiteX26" fmla="*/ 3797300 w 4673600"/>
              <a:gd name="connsiteY26" fmla="*/ 812800 h 1575938"/>
              <a:gd name="connsiteX27" fmla="*/ 3835400 w 4673600"/>
              <a:gd name="connsiteY27" fmla="*/ 774700 h 1575938"/>
              <a:gd name="connsiteX28" fmla="*/ 3949700 w 4673600"/>
              <a:gd name="connsiteY28" fmla="*/ 698500 h 1575938"/>
              <a:gd name="connsiteX29" fmla="*/ 4038600 w 4673600"/>
              <a:gd name="connsiteY29" fmla="*/ 609600 h 1575938"/>
              <a:gd name="connsiteX30" fmla="*/ 4102100 w 4673600"/>
              <a:gd name="connsiteY30" fmla="*/ 546100 h 1575938"/>
              <a:gd name="connsiteX31" fmla="*/ 4178300 w 4673600"/>
              <a:gd name="connsiteY31" fmla="*/ 482600 h 1575938"/>
              <a:gd name="connsiteX32" fmla="*/ 4305300 w 4673600"/>
              <a:gd name="connsiteY32" fmla="*/ 355600 h 1575938"/>
              <a:gd name="connsiteX33" fmla="*/ 4343400 w 4673600"/>
              <a:gd name="connsiteY33" fmla="*/ 317500 h 1575938"/>
              <a:gd name="connsiteX34" fmla="*/ 4406900 w 4673600"/>
              <a:gd name="connsiteY34" fmla="*/ 228600 h 1575938"/>
              <a:gd name="connsiteX35" fmla="*/ 4432300 w 4673600"/>
              <a:gd name="connsiteY35" fmla="*/ 190500 h 1575938"/>
              <a:gd name="connsiteX36" fmla="*/ 4470400 w 4673600"/>
              <a:gd name="connsiteY36" fmla="*/ 165100 h 1575938"/>
              <a:gd name="connsiteX37" fmla="*/ 4559300 w 4673600"/>
              <a:gd name="connsiteY37" fmla="*/ 101600 h 1575938"/>
              <a:gd name="connsiteX38" fmla="*/ 4584700 w 4673600"/>
              <a:gd name="connsiteY38" fmla="*/ 63500 h 1575938"/>
              <a:gd name="connsiteX39" fmla="*/ 4660900 w 4673600"/>
              <a:gd name="connsiteY39" fmla="*/ 12700 h 1575938"/>
              <a:gd name="connsiteX40" fmla="*/ 4673600 w 4673600"/>
              <a:gd name="connsiteY40" fmla="*/ 0 h 157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73600" h="1575938">
                <a:moveTo>
                  <a:pt x="0" y="1524000"/>
                </a:moveTo>
                <a:cubicBezTo>
                  <a:pt x="33867" y="1528233"/>
                  <a:pt x="67610" y="1533610"/>
                  <a:pt x="101600" y="1536700"/>
                </a:cubicBezTo>
                <a:cubicBezTo>
                  <a:pt x="533223" y="1575938"/>
                  <a:pt x="823884" y="1542918"/>
                  <a:pt x="1346200" y="1536700"/>
                </a:cubicBezTo>
                <a:cubicBezTo>
                  <a:pt x="1397000" y="1532467"/>
                  <a:pt x="1447694" y="1526679"/>
                  <a:pt x="1498600" y="1524000"/>
                </a:cubicBezTo>
                <a:cubicBezTo>
                  <a:pt x="1785152" y="1508918"/>
                  <a:pt x="1809575" y="1516567"/>
                  <a:pt x="2070100" y="1498600"/>
                </a:cubicBezTo>
                <a:cubicBezTo>
                  <a:pt x="2112544" y="1495673"/>
                  <a:pt x="2154672" y="1489043"/>
                  <a:pt x="2197100" y="1485900"/>
                </a:cubicBezTo>
                <a:cubicBezTo>
                  <a:pt x="2268994" y="1480575"/>
                  <a:pt x="2341033" y="1477433"/>
                  <a:pt x="2413000" y="1473200"/>
                </a:cubicBezTo>
                <a:cubicBezTo>
                  <a:pt x="2429933" y="1468967"/>
                  <a:pt x="2446761" y="1464286"/>
                  <a:pt x="2463800" y="1460500"/>
                </a:cubicBezTo>
                <a:cubicBezTo>
                  <a:pt x="2489885" y="1454703"/>
                  <a:pt x="2538167" y="1448717"/>
                  <a:pt x="2565400" y="1435100"/>
                </a:cubicBezTo>
                <a:cubicBezTo>
                  <a:pt x="2579052" y="1428274"/>
                  <a:pt x="2589471" y="1415713"/>
                  <a:pt x="2603500" y="1409700"/>
                </a:cubicBezTo>
                <a:cubicBezTo>
                  <a:pt x="2619543" y="1402824"/>
                  <a:pt x="2637741" y="1402520"/>
                  <a:pt x="2654300" y="1397000"/>
                </a:cubicBezTo>
                <a:cubicBezTo>
                  <a:pt x="2688614" y="1385562"/>
                  <a:pt x="2723124" y="1374196"/>
                  <a:pt x="2755900" y="1358900"/>
                </a:cubicBezTo>
                <a:cubicBezTo>
                  <a:pt x="2786828" y="1344467"/>
                  <a:pt x="2814273" y="1323364"/>
                  <a:pt x="2844800" y="1308100"/>
                </a:cubicBezTo>
                <a:cubicBezTo>
                  <a:pt x="2865190" y="1297905"/>
                  <a:pt x="2887910" y="1292895"/>
                  <a:pt x="2908300" y="1282700"/>
                </a:cubicBezTo>
                <a:cubicBezTo>
                  <a:pt x="2921952" y="1275874"/>
                  <a:pt x="2932748" y="1264126"/>
                  <a:pt x="2946400" y="1257300"/>
                </a:cubicBezTo>
                <a:cubicBezTo>
                  <a:pt x="2958374" y="1251313"/>
                  <a:pt x="2972195" y="1249873"/>
                  <a:pt x="2984500" y="1244600"/>
                </a:cubicBezTo>
                <a:cubicBezTo>
                  <a:pt x="3001901" y="1237142"/>
                  <a:pt x="3017573" y="1225847"/>
                  <a:pt x="3035300" y="1219200"/>
                </a:cubicBezTo>
                <a:cubicBezTo>
                  <a:pt x="3121229" y="1186977"/>
                  <a:pt x="3052560" y="1224503"/>
                  <a:pt x="3124200" y="1193800"/>
                </a:cubicBezTo>
                <a:cubicBezTo>
                  <a:pt x="3280057" y="1127004"/>
                  <a:pt x="3085555" y="1206773"/>
                  <a:pt x="3213100" y="1143000"/>
                </a:cubicBezTo>
                <a:cubicBezTo>
                  <a:pt x="3225074" y="1137013"/>
                  <a:pt x="3239226" y="1136287"/>
                  <a:pt x="3251200" y="1130300"/>
                </a:cubicBezTo>
                <a:cubicBezTo>
                  <a:pt x="3264852" y="1123474"/>
                  <a:pt x="3275648" y="1111726"/>
                  <a:pt x="3289300" y="1104900"/>
                </a:cubicBezTo>
                <a:cubicBezTo>
                  <a:pt x="3301274" y="1098913"/>
                  <a:pt x="3315648" y="1098610"/>
                  <a:pt x="3327400" y="1092200"/>
                </a:cubicBezTo>
                <a:cubicBezTo>
                  <a:pt x="3482709" y="1007486"/>
                  <a:pt x="3376914" y="1046062"/>
                  <a:pt x="3467100" y="1016000"/>
                </a:cubicBezTo>
                <a:cubicBezTo>
                  <a:pt x="3539325" y="943775"/>
                  <a:pt x="3469782" y="1001959"/>
                  <a:pt x="3543300" y="965200"/>
                </a:cubicBezTo>
                <a:cubicBezTo>
                  <a:pt x="3641777" y="915961"/>
                  <a:pt x="3523735" y="959022"/>
                  <a:pt x="3619500" y="927100"/>
                </a:cubicBezTo>
                <a:cubicBezTo>
                  <a:pt x="3718562" y="828038"/>
                  <a:pt x="3591387" y="947180"/>
                  <a:pt x="3708400" y="863600"/>
                </a:cubicBezTo>
                <a:cubicBezTo>
                  <a:pt x="3789884" y="805397"/>
                  <a:pt x="3698909" y="837398"/>
                  <a:pt x="3797300" y="812800"/>
                </a:cubicBezTo>
                <a:cubicBezTo>
                  <a:pt x="3810000" y="800100"/>
                  <a:pt x="3821032" y="785476"/>
                  <a:pt x="3835400" y="774700"/>
                </a:cubicBezTo>
                <a:cubicBezTo>
                  <a:pt x="3872032" y="747226"/>
                  <a:pt x="3917321" y="730879"/>
                  <a:pt x="3949700" y="698500"/>
                </a:cubicBezTo>
                <a:lnTo>
                  <a:pt x="4038600" y="609600"/>
                </a:lnTo>
                <a:cubicBezTo>
                  <a:pt x="4059767" y="588433"/>
                  <a:pt x="4084139" y="570047"/>
                  <a:pt x="4102100" y="546100"/>
                </a:cubicBezTo>
                <a:cubicBezTo>
                  <a:pt x="4148232" y="484590"/>
                  <a:pt x="4120120" y="501993"/>
                  <a:pt x="4178300" y="482600"/>
                </a:cubicBezTo>
                <a:lnTo>
                  <a:pt x="4305300" y="355600"/>
                </a:lnTo>
                <a:cubicBezTo>
                  <a:pt x="4318000" y="342900"/>
                  <a:pt x="4333437" y="332444"/>
                  <a:pt x="4343400" y="317500"/>
                </a:cubicBezTo>
                <a:cubicBezTo>
                  <a:pt x="4403260" y="227710"/>
                  <a:pt x="4328136" y="338869"/>
                  <a:pt x="4406900" y="228600"/>
                </a:cubicBezTo>
                <a:cubicBezTo>
                  <a:pt x="4415772" y="216180"/>
                  <a:pt x="4421507" y="201293"/>
                  <a:pt x="4432300" y="190500"/>
                </a:cubicBezTo>
                <a:cubicBezTo>
                  <a:pt x="4443093" y="179707"/>
                  <a:pt x="4457700" y="173567"/>
                  <a:pt x="4470400" y="165100"/>
                </a:cubicBezTo>
                <a:cubicBezTo>
                  <a:pt x="4529247" y="76829"/>
                  <a:pt x="4450559" y="179272"/>
                  <a:pt x="4559300" y="101600"/>
                </a:cubicBezTo>
                <a:cubicBezTo>
                  <a:pt x="4571720" y="92728"/>
                  <a:pt x="4573213" y="73551"/>
                  <a:pt x="4584700" y="63500"/>
                </a:cubicBezTo>
                <a:cubicBezTo>
                  <a:pt x="4607674" y="43398"/>
                  <a:pt x="4639314" y="34286"/>
                  <a:pt x="4660900" y="12700"/>
                </a:cubicBezTo>
                <a:lnTo>
                  <a:pt x="4673600" y="0"/>
                </a:lnTo>
              </a:path>
            </a:pathLst>
          </a:custGeom>
          <a:noFill/>
          <a:ln w="762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pitchFamily="28" charset="0"/>
              <a:ea typeface="ヒラギノ角ゴ Pro W3" pitchFamily="28" charset="-128"/>
              <a:cs typeface="ヒラギノ角ゴ Pro W3" pitchFamily="28" charset="-128"/>
              <a:sym typeface="Gill Sans" pitchFamily="28" charset="0"/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 bwMode="auto">
          <a:xfrm flipV="1">
            <a:off x="2311400" y="5613400"/>
            <a:ext cx="228600" cy="19050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2311400" y="5741538"/>
            <a:ext cx="228600" cy="22860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9098" y="1143001"/>
            <a:ext cx="3263801" cy="267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228824" y="3579690"/>
            <a:ext cx="819097" cy="64632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Gray </a:t>
            </a:r>
          </a:p>
          <a:p>
            <a:r>
              <a:rPr lang="en-US"/>
              <a:t>Matter</a:t>
            </a:r>
          </a:p>
        </p:txBody>
      </p:sp>
      <p:sp>
        <p:nvSpPr>
          <p:cNvPr id="201732" name="Text Box 4"/>
          <p:cNvSpPr txBox="1">
            <a:spLocks noChangeArrowheads="1"/>
          </p:cNvSpPr>
          <p:nvPr/>
        </p:nvSpPr>
        <p:spPr bwMode="auto">
          <a:xfrm>
            <a:off x="3124275" y="5409159"/>
            <a:ext cx="819097" cy="64632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White </a:t>
            </a:r>
          </a:p>
          <a:p>
            <a:r>
              <a:rPr lang="en-US"/>
              <a:t>Matter</a:t>
            </a:r>
          </a:p>
        </p:txBody>
      </p:sp>
      <p:sp>
        <p:nvSpPr>
          <p:cNvPr id="201733" name="Text Box 5"/>
          <p:cNvSpPr txBox="1">
            <a:spLocks noChangeArrowheads="1"/>
          </p:cNvSpPr>
          <p:nvPr/>
        </p:nvSpPr>
        <p:spPr bwMode="auto">
          <a:xfrm>
            <a:off x="380629" y="304727"/>
            <a:ext cx="3262411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Cortical geometry 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20173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452" y="1371825"/>
            <a:ext cx="3593083" cy="356517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201735" name="AutoShape 7"/>
          <p:cNvSpPr>
            <a:spLocks noChangeArrowheads="1"/>
          </p:cNvSpPr>
          <p:nvPr/>
        </p:nvSpPr>
        <p:spPr bwMode="auto">
          <a:xfrm>
            <a:off x="5410275" y="1905374"/>
            <a:ext cx="1294805" cy="609451"/>
          </a:xfrm>
          <a:prstGeom prst="leftArrowCallout">
            <a:avLst>
              <a:gd name="adj1" fmla="val 22398"/>
              <a:gd name="adj2" fmla="val 23699"/>
              <a:gd name="adj3" fmla="val 17026"/>
              <a:gd name="adj4" fmla="val 44028"/>
            </a:avLst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0" tIns="45716" rIns="91430" bIns="45716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736" name="Text Box 8"/>
          <p:cNvSpPr txBox="1">
            <a:spLocks noChangeArrowheads="1"/>
          </p:cNvSpPr>
          <p:nvPr/>
        </p:nvSpPr>
        <p:spPr bwMode="auto">
          <a:xfrm>
            <a:off x="228824" y="1674317"/>
            <a:ext cx="949165" cy="92332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Outer </a:t>
            </a:r>
          </a:p>
          <a:p>
            <a:r>
              <a:rPr lang="en-US"/>
              <a:t>Cortical</a:t>
            </a:r>
          </a:p>
          <a:p>
            <a:r>
              <a:rPr lang="en-US"/>
              <a:t>Surface</a:t>
            </a:r>
          </a:p>
        </p:txBody>
      </p:sp>
      <p:sp>
        <p:nvSpPr>
          <p:cNvPr id="201737" name="Text Box 9"/>
          <p:cNvSpPr txBox="1">
            <a:spLocks noChangeArrowheads="1"/>
          </p:cNvSpPr>
          <p:nvPr/>
        </p:nvSpPr>
        <p:spPr bwMode="auto">
          <a:xfrm>
            <a:off x="1447727" y="5409158"/>
            <a:ext cx="949165" cy="92332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Inner</a:t>
            </a:r>
          </a:p>
          <a:p>
            <a:r>
              <a:rPr lang="en-US"/>
              <a:t>Cortical</a:t>
            </a:r>
          </a:p>
          <a:p>
            <a:r>
              <a:rPr lang="en-US"/>
              <a:t>Surface</a:t>
            </a:r>
          </a:p>
        </p:txBody>
      </p:sp>
      <p:sp>
        <p:nvSpPr>
          <p:cNvPr id="201738" name="Line 10"/>
          <p:cNvSpPr>
            <a:spLocks noChangeShapeType="1"/>
          </p:cNvSpPr>
          <p:nvPr/>
        </p:nvSpPr>
        <p:spPr bwMode="auto">
          <a:xfrm>
            <a:off x="1447726" y="2210098"/>
            <a:ext cx="1523628" cy="456531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 lIns="91430" tIns="45716" rIns="91430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739" name="Line 11"/>
          <p:cNvSpPr>
            <a:spLocks noChangeShapeType="1"/>
          </p:cNvSpPr>
          <p:nvPr/>
        </p:nvSpPr>
        <p:spPr bwMode="auto">
          <a:xfrm flipV="1">
            <a:off x="2057178" y="4496099"/>
            <a:ext cx="533549" cy="91417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 lIns="91430" tIns="45716" rIns="91430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740" name="Line 12"/>
          <p:cNvSpPr>
            <a:spLocks noChangeShapeType="1"/>
          </p:cNvSpPr>
          <p:nvPr/>
        </p:nvSpPr>
        <p:spPr bwMode="auto">
          <a:xfrm flipV="1">
            <a:off x="1295923" y="3276081"/>
            <a:ext cx="1447725" cy="686469"/>
          </a:xfrm>
          <a:prstGeom prst="line">
            <a:avLst/>
          </a:prstGeom>
          <a:noFill/>
          <a:ln w="28575">
            <a:solidFill>
              <a:srgbClr val="339933"/>
            </a:solidFill>
            <a:round/>
            <a:headEnd/>
            <a:tailEnd type="triangle" w="med" len="med"/>
          </a:ln>
        </p:spPr>
        <p:txBody>
          <a:bodyPr lIns="91430" tIns="45716" rIns="91430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741" name="Line 13"/>
          <p:cNvSpPr>
            <a:spLocks noChangeShapeType="1"/>
          </p:cNvSpPr>
          <p:nvPr/>
        </p:nvSpPr>
        <p:spPr bwMode="auto">
          <a:xfrm flipH="1" flipV="1">
            <a:off x="2895452" y="3581921"/>
            <a:ext cx="686470" cy="1828354"/>
          </a:xfrm>
          <a:prstGeom prst="line">
            <a:avLst/>
          </a:prstGeom>
          <a:noFill/>
          <a:ln w="28575">
            <a:solidFill>
              <a:srgbClr val="339933"/>
            </a:solidFill>
            <a:round/>
            <a:headEnd/>
            <a:tailEnd type="triangle" w="med" len="med"/>
          </a:ln>
        </p:spPr>
        <p:txBody>
          <a:bodyPr lIns="91430" tIns="45716" rIns="91430" bIns="45716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1742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1" y="4191372"/>
            <a:ext cx="3200177" cy="243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43" name="Line 19"/>
          <p:cNvSpPr>
            <a:spLocks noChangeShapeType="1"/>
          </p:cNvSpPr>
          <p:nvPr/>
        </p:nvSpPr>
        <p:spPr bwMode="auto">
          <a:xfrm flipH="1">
            <a:off x="3809628" y="685354"/>
            <a:ext cx="1067098" cy="915293"/>
          </a:xfrm>
          <a:prstGeom prst="line">
            <a:avLst/>
          </a:prstGeom>
          <a:noFill/>
          <a:ln w="28575">
            <a:solidFill>
              <a:srgbClr val="339933"/>
            </a:solidFill>
            <a:round/>
            <a:headEnd/>
            <a:tailEnd type="triangle" w="med" len="med"/>
          </a:ln>
        </p:spPr>
        <p:txBody>
          <a:bodyPr lIns="91430" tIns="45716" rIns="91430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744" name="Text Box 20"/>
          <p:cNvSpPr txBox="1">
            <a:spLocks noChangeArrowheads="1"/>
          </p:cNvSpPr>
          <p:nvPr/>
        </p:nvSpPr>
        <p:spPr bwMode="auto">
          <a:xfrm>
            <a:off x="4724922" y="228824"/>
            <a:ext cx="2709939" cy="369324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/>
              <a:t>Cerebral Spinal Fluid (CSF)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[fig]angle_arc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339454"/>
            <a:ext cx="4636510" cy="4818845"/>
          </a:xfrm>
          <a:prstGeom prst="rect">
            <a:avLst/>
          </a:prstGeom>
        </p:spPr>
      </p:pic>
      <p:pic>
        <p:nvPicPr>
          <p:cNvPr id="5" name="Picture 4" descr="[fig]overlap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492532" y="307161"/>
            <a:ext cx="4651468" cy="63365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78400" y="5696634"/>
            <a:ext cx="19400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>
                <a:solidFill>
                  <a:srgbClr val="000000"/>
                </a:solidFill>
              </a:rPr>
              <a:t>Re</a:t>
            </a:r>
            <a:r>
              <a:rPr lang="en-US" sz="2700" dirty="0" smtClean="0">
                <a:solidFill>
                  <a:schemeClr val="bg1"/>
                </a:solidFill>
              </a:rPr>
              <a:t>d= female</a:t>
            </a:r>
          </a:p>
          <a:p>
            <a:r>
              <a:rPr lang="en-US" sz="2700" dirty="0" smtClean="0">
                <a:solidFill>
                  <a:schemeClr val="bg1"/>
                </a:solidFill>
              </a:rPr>
              <a:t>Blue = male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429179" y="279337"/>
            <a:ext cx="6712647" cy="572737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rgbClr val="000000"/>
                </a:solidFill>
              </a:rPr>
              <a:t>Centerline of mandible for 70 subjects</a:t>
            </a:r>
            <a:endParaRPr lang="en-US" sz="33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[fig]plot_l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60797" y="857250"/>
            <a:ext cx="7901000" cy="52734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0"/>
            <a:ext cx="6983016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Elongation of mandible (length increase)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58064" y="6054330"/>
            <a:ext cx="442224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0159" y="1178722"/>
            <a:ext cx="491333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mm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[fig]plot_ang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7223" y="857250"/>
            <a:ext cx="8028809" cy="5358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" y="0"/>
            <a:ext cx="6875859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Elongation of mandible (angle decrease)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4486" y="6107908"/>
            <a:ext cx="442224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7408" y="1232298"/>
            <a:ext cx="610841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angle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" y="3"/>
            <a:ext cx="1943096" cy="572737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Summary</a:t>
            </a:r>
            <a:endParaRPr lang="en-US" sz="3300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 rot="16200000" flipH="1">
            <a:off x="632382" y="1580555"/>
            <a:ext cx="1607344" cy="1446609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rot="5400000">
            <a:off x="2025413" y="1634129"/>
            <a:ext cx="1660922" cy="128587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rot="16200000" flipH="1">
            <a:off x="-198078" y="2464590"/>
            <a:ext cx="3214688" cy="1607344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rot="5400000">
            <a:off x="1302108" y="2518172"/>
            <a:ext cx="3268266" cy="1446609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Arrow Connector 76"/>
          <p:cNvCxnSpPr/>
          <p:nvPr/>
        </p:nvCxnSpPr>
        <p:spPr bwMode="auto">
          <a:xfrm rot="5400000">
            <a:off x="1784874" y="3750465"/>
            <a:ext cx="749535" cy="558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1569999" y="1928813"/>
            <a:ext cx="1123515" cy="43281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children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84313" y="4982766"/>
            <a:ext cx="900305" cy="454449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500" dirty="0" smtClean="0">
                <a:solidFill>
                  <a:srgbClr val="000000"/>
                </a:solidFill>
              </a:rPr>
              <a:t>adults</a:t>
            </a:r>
            <a:endParaRPr lang="en-US" sz="2500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791142"/>
            <a:ext cx="4145280" cy="314096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 bwMode="auto">
          <a:xfrm rot="10800000">
            <a:off x="5041900" y="4353118"/>
            <a:ext cx="2298700" cy="1588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041899" y="4483221"/>
            <a:ext cx="31173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More elongated growth for male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72" y="4114800"/>
            <a:ext cx="8568528" cy="2321719"/>
          </a:xfrm>
        </p:spPr>
        <p:txBody>
          <a:bodyPr/>
          <a:lstStyle/>
          <a:p>
            <a: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MATLAB codes (computation, visualization etc.) can be downloaded from</a:t>
            </a:r>
            <a:b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500" dirty="0" err="1" smtClean="0">
                <a:latin typeface="American Typewriter"/>
                <a:cs typeface="American Typewriter"/>
              </a:rPr>
              <a:t>www.stat.wisc.edu/~mchung</a:t>
            </a:r>
            <a: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endParaRPr lang="en-US" sz="4500" dirty="0">
              <a:solidFill>
                <a:srgbClr val="FFFF00"/>
              </a:solidFill>
              <a:latin typeface="American Typewriter"/>
              <a:cs typeface="American Typewriter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875110" y="406400"/>
            <a:ext cx="7358063" cy="10983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7" tIns="35717" rIns="35717" bIns="35717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Gill Sans" charset="0"/>
              </a:rPr>
              <a:t>Thank you</a:t>
            </a:r>
            <a:endParaRPr kumimoji="0" lang="en-US" sz="59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  <a:sym typeface="Gill Sans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ChangeArrowheads="1"/>
          </p:cNvSpPr>
          <p:nvPr/>
        </p:nvSpPr>
        <p:spPr bwMode="auto">
          <a:xfrm>
            <a:off x="2107407" y="0"/>
            <a:ext cx="4806404" cy="6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3700" dirty="0">
                <a:solidFill>
                  <a:srgbClr val="FFFF00"/>
                </a:solidFill>
                <a:latin typeface="Tempus Sans ITC" pitchFamily="82" charset="0"/>
              </a:rPr>
              <a:t>Cortical surface mesh</a:t>
            </a:r>
            <a:endParaRPr lang="en-US" sz="3700" dirty="0">
              <a:solidFill>
                <a:schemeClr val="bg1"/>
              </a:solidFill>
              <a:latin typeface="Tempus Sans ITC" pitchFamily="82" charset="0"/>
            </a:endParaRPr>
          </a:p>
        </p:txBody>
      </p:sp>
      <p:pic>
        <p:nvPicPr>
          <p:cNvPr id="199683" name="Picture 3" descr="E:\chung\diffusion\images\cortex4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9" y="1178719"/>
            <a:ext cx="6334497" cy="646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4" name="Rectangle 4"/>
          <p:cNvSpPr>
            <a:spLocks noChangeArrowheads="1"/>
          </p:cNvSpPr>
          <p:nvPr/>
        </p:nvSpPr>
        <p:spPr bwMode="auto">
          <a:xfrm>
            <a:off x="805259" y="2463800"/>
            <a:ext cx="2286000" cy="938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empus Sans ITC" pitchFamily="82" charset="0"/>
              </a:rPr>
              <a:t>82,190 triangles</a:t>
            </a:r>
          </a:p>
          <a:p>
            <a:pPr>
              <a:spcBef>
                <a:spcPct val="50000"/>
              </a:spcBef>
            </a:pPr>
            <a:r>
              <a:rPr lang="en-US" sz="2200" dirty="0">
                <a:latin typeface="Tempus Sans ITC" pitchFamily="82" charset="0"/>
              </a:rPr>
              <a:t>40,962 vertices</a:t>
            </a:r>
          </a:p>
        </p:txBody>
      </p:sp>
      <p:sp>
        <p:nvSpPr>
          <p:cNvPr id="199685" name="Rectangle 6"/>
          <p:cNvSpPr>
            <a:spLocks noChangeArrowheads="1"/>
          </p:cNvSpPr>
          <p:nvPr/>
        </p:nvSpPr>
        <p:spPr bwMode="auto">
          <a:xfrm>
            <a:off x="80926" y="879574"/>
            <a:ext cx="4052962" cy="127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6" rIns="91430" bIns="45716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empus Sans ITC" pitchFamily="82" charset="0"/>
              </a:rPr>
              <a:t>Deformable surface algorithm</a:t>
            </a:r>
          </a:p>
          <a:p>
            <a:pPr>
              <a:spcBef>
                <a:spcPct val="50000"/>
              </a:spcBef>
            </a:pPr>
            <a:r>
              <a:rPr lang="en-US" sz="2200" i="1" dirty="0">
                <a:latin typeface="Tempus Sans ITC" pitchFamily="82" charset="0"/>
              </a:rPr>
              <a:t>( McDonalds et al., </a:t>
            </a:r>
            <a:r>
              <a:rPr lang="en-US" sz="2200" i="1" dirty="0" err="1">
                <a:latin typeface="Tempus Sans ITC" pitchFamily="82" charset="0"/>
              </a:rPr>
              <a:t>NeuroImage</a:t>
            </a:r>
            <a:r>
              <a:rPr lang="en-US" sz="2200" i="1" dirty="0">
                <a:latin typeface="Tempus Sans ITC" pitchFamily="82" charset="0"/>
              </a:rPr>
              <a:t>, 2001 )</a:t>
            </a: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05163"/>
            <a:ext cx="4357689" cy="32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2"/>
          <p:cNvSpPr txBox="1">
            <a:spLocks noChangeArrowheads="1"/>
          </p:cNvSpPr>
          <p:nvPr/>
        </p:nvSpPr>
        <p:spPr bwMode="auto">
          <a:xfrm>
            <a:off x="254447" y="304726"/>
            <a:ext cx="8615583" cy="56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sz="3100" dirty="0" smtClean="0">
                <a:solidFill>
                  <a:schemeClr val="bg1"/>
                </a:solidFill>
              </a:rPr>
              <a:t>Scalar measures (cortical thickness) </a:t>
            </a:r>
            <a:r>
              <a:rPr lang="en-US" sz="3100" dirty="0">
                <a:solidFill>
                  <a:schemeClr val="bg1"/>
                </a:solidFill>
              </a:rPr>
              <a:t>on brain surface</a:t>
            </a:r>
          </a:p>
        </p:txBody>
      </p:sp>
      <p:pic>
        <p:nvPicPr>
          <p:cNvPr id="2027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673" y="1339454"/>
            <a:ext cx="6616884" cy="4769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7328" y="2732484"/>
            <a:ext cx="237753" cy="221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8" name="Text Box 7"/>
          <p:cNvSpPr txBox="1">
            <a:spLocks noChangeArrowheads="1"/>
          </p:cNvSpPr>
          <p:nvPr/>
        </p:nvSpPr>
        <p:spPr bwMode="auto">
          <a:xfrm>
            <a:off x="7486429" y="2540497"/>
            <a:ext cx="663029" cy="37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6mm</a:t>
            </a:r>
          </a:p>
        </p:txBody>
      </p:sp>
      <p:sp>
        <p:nvSpPr>
          <p:cNvPr id="202759" name="Text Box 8"/>
          <p:cNvSpPr txBox="1">
            <a:spLocks noChangeArrowheads="1"/>
          </p:cNvSpPr>
          <p:nvPr/>
        </p:nvSpPr>
        <p:spPr bwMode="auto">
          <a:xfrm>
            <a:off x="7502055" y="4713759"/>
            <a:ext cx="664145" cy="37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0mm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985658"/>
            <a:ext cx="7990367" cy="57112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21734"/>
            <a:ext cx="635939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 err="1" smtClean="0">
                <a:solidFill>
                  <a:schemeClr val="bg1"/>
                </a:solidFill>
              </a:rPr>
              <a:t>Subcortical</a:t>
            </a:r>
            <a:r>
              <a:rPr lang="en-US" sz="3300" dirty="0" smtClean="0">
                <a:solidFill>
                  <a:schemeClr val="bg1"/>
                </a:solidFill>
              </a:rPr>
              <a:t> structures: hippocampus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 W3"/>
        <a:cs typeface="ヒラギノ角ゴ Pro W3"/>
      </a:majorFont>
      <a:minorFont>
        <a:latin typeface="Gill Sans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 W3"/>
        <a:cs typeface="ヒラギノ角ゴ Pro W3"/>
      </a:majorFont>
      <a:minorFont>
        <a:latin typeface="Gill Sans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7446</TotalTime>
  <Words>1234</Words>
  <Application>Microsoft Macintosh PowerPoint</Application>
  <PresentationFormat>On-screen Show (4:3)</PresentationFormat>
  <Paragraphs>277</Paragraphs>
  <Slides>64</Slides>
  <Notes>12</Notes>
  <HiddenSlides>0</HiddenSlides>
  <MMClips>0</MMClips>
  <ScaleCrop>false</ScaleCrop>
  <HeadingPairs>
    <vt:vector size="4" baseType="variant">
      <vt:variant>
        <vt:lpstr>Design Template</vt:lpstr>
      </vt:variant>
      <vt:variant>
        <vt:i4>3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Title &amp; Subtitle</vt:lpstr>
      <vt:lpstr>1_Office Theme</vt:lpstr>
      <vt:lpstr>1_Title &amp; Subtitle</vt:lpstr>
      <vt:lpstr> Heat kernel smoothing  in cortical manifolds  </vt:lpstr>
      <vt:lpstr>Abstract</vt:lpstr>
      <vt:lpstr>Slide 3</vt:lpstr>
      <vt:lpstr>Data &amp; Motivation</vt:lpstr>
      <vt:lpstr>Slide 5</vt:lpstr>
      <vt:lpstr>Slide 6</vt:lpstr>
      <vt:lpstr>Slide 7</vt:lpstr>
      <vt:lpstr>Slide 8</vt:lpstr>
      <vt:lpstr>Slide 9</vt:lpstr>
      <vt:lpstr>Slide 10</vt:lpstr>
      <vt:lpstr>Slide 11</vt:lpstr>
      <vt:lpstr>Amygdala surface model in autism</vt:lpstr>
      <vt:lpstr>Noise types</vt:lpstr>
      <vt:lpstr>Slide 14</vt:lpstr>
      <vt:lpstr>Slide 15</vt:lpstr>
      <vt:lpstr>Slide 16</vt:lpstr>
      <vt:lpstr>Slide 17</vt:lpstr>
      <vt:lpstr>Slide 18</vt:lpstr>
      <vt:lpstr>Slide 19</vt:lpstr>
      <vt:lpstr>Diffusion smoothing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Iteration does not converge</vt:lpstr>
      <vt:lpstr>Slide 30</vt:lpstr>
      <vt:lpstr>Slide 31</vt:lpstr>
      <vt:lpstr>Slide 32</vt:lpstr>
      <vt:lpstr>Cortical surface flattening</vt:lpstr>
      <vt:lpstr>Smoothing in manifold</vt:lpstr>
      <vt:lpstr>PDE, series expansion, kernel smoothing</vt:lpstr>
      <vt:lpstr>Slide 36</vt:lpstr>
      <vt:lpstr>Slide 37</vt:lpstr>
      <vt:lpstr>Weighted spherical harmonic representation of cortical surface</vt:lpstr>
      <vt:lpstr>Slide 39</vt:lpstr>
      <vt:lpstr>Slide 40</vt:lpstr>
      <vt:lpstr> Gibbs phenomenon on hat shaped surface </vt:lpstr>
      <vt:lpstr>Laplace-Beltrami eigenfunctions </vt:lpstr>
      <vt:lpstr>Slide 43</vt:lpstr>
      <vt:lpstr>Slide 44</vt:lpstr>
      <vt:lpstr>Slide 45</vt:lpstr>
      <vt:lpstr>Slide 46</vt:lpstr>
      <vt:lpstr>Slide 47</vt:lpstr>
      <vt:lpstr>Slide 48</vt:lpstr>
      <vt:lpstr>Heat kernel smoothing</vt:lpstr>
      <vt:lpstr>Slide 50</vt:lpstr>
      <vt:lpstr>Slide 51</vt:lpstr>
      <vt:lpstr>Slide 52</vt:lpstr>
      <vt:lpstr>Slide 53</vt:lpstr>
      <vt:lpstr>Applications</vt:lpstr>
      <vt:lpstr>       Effect of family income on hippocampus growth    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MATLAB codes (computation, visualization etc.) can be downloaded from  www.stat.wisc.edu/~mchung </vt:lpstr>
    </vt:vector>
  </TitlesOfParts>
  <Company>University of Wisconsin-Madison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Cross sectional study  Hippocampus shape analysis using Laplace-Beltrami eigenfunctions  Analysis done by Moo K. Chung April 28, 2010</dc:title>
  <dc:creator>MOO K CHUNG</dc:creator>
  <cp:lastModifiedBy>MOO K CHUNG</cp:lastModifiedBy>
  <cp:revision>109</cp:revision>
  <cp:lastPrinted>2010-12-03T00:44:40Z</cp:lastPrinted>
  <dcterms:created xsi:type="dcterms:W3CDTF">2010-12-31T23:19:13Z</dcterms:created>
  <dcterms:modified xsi:type="dcterms:W3CDTF">2010-12-31T23:24:40Z</dcterms:modified>
</cp:coreProperties>
</file>