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s/slide6.xml" ContentType="application/vnd.openxmlformats-officedocument.presentationml.slide+xml"/>
  <Override PartName="/ppt/notesSlides/notesSlide1.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Default Extension="pdf" ContentType="application/pdf"/>
  <Override PartName="/ppt/slideLayouts/slideLayout17.xml" ContentType="application/vnd.openxmlformats-officedocument.presentationml.slideLayout+xml"/>
  <Override PartName="/ppt/slides/slide16.xml" ContentType="application/vnd.openxmlformats-officedocument.presentationml.slide+xml"/>
  <Override PartName="/ppt/slideLayouts/slideLayout13.xml" ContentType="application/vnd.openxmlformats-officedocument.presentationml.slideLayout+xml"/>
  <Override PartName="/ppt/slideLayouts/slideLayout21.xml" ContentType="application/vnd.openxmlformats-officedocument.presentationml.slideLayout+xml"/>
  <Override PartName="/ppt/slides/slide7.xml" ContentType="application/vnd.openxmlformats-officedocument.presentationml.slide+xml"/>
  <Override PartName="/ppt/notesSlides/notesSlide2.xml" ContentType="application/vnd.openxmlformats-officedocument.presentationml.notes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Default Extension="tiff" ContentType="image/tiff"/>
  <Override PartName="/ppt/slides/slide20.xml" ContentType="application/vnd.openxmlformats-officedocument.presentationml.slide+xml"/>
  <Override PartName="/ppt/slideLayouts/slideLayout18.xml" ContentType="application/vnd.openxmlformats-officedocument.presentationml.slideLayout+xml"/>
  <Override PartName="/ppt/slides/slide17.xml" ContentType="application/vnd.openxmlformats-officedocument.presentationml.slide+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Default Extension="wmf" ContentType="image/x-wmf"/>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 id="2147483672" r:id="rId2"/>
  </p:sldMasterIdLst>
  <p:notesMasterIdLst>
    <p:notesMasterId r:id="rId33"/>
  </p:notesMasterIdLst>
  <p:sldIdLst>
    <p:sldId id="277" r:id="rId3"/>
    <p:sldId id="316" r:id="rId4"/>
    <p:sldId id="278" r:id="rId5"/>
    <p:sldId id="279" r:id="rId6"/>
    <p:sldId id="314" r:id="rId7"/>
    <p:sldId id="312" r:id="rId8"/>
    <p:sldId id="313" r:id="rId9"/>
    <p:sldId id="281" r:id="rId10"/>
    <p:sldId id="282" r:id="rId11"/>
    <p:sldId id="283" r:id="rId12"/>
    <p:sldId id="284" r:id="rId13"/>
    <p:sldId id="285" r:id="rId14"/>
    <p:sldId id="286" r:id="rId15"/>
    <p:sldId id="287" r:id="rId16"/>
    <p:sldId id="288" r:id="rId17"/>
    <p:sldId id="289" r:id="rId18"/>
    <p:sldId id="290" r:id="rId19"/>
    <p:sldId id="291" r:id="rId20"/>
    <p:sldId id="315" r:id="rId21"/>
    <p:sldId id="295" r:id="rId22"/>
    <p:sldId id="293" r:id="rId23"/>
    <p:sldId id="294" r:id="rId24"/>
    <p:sldId id="303" r:id="rId25"/>
    <p:sldId id="298" r:id="rId26"/>
    <p:sldId id="310" r:id="rId27"/>
    <p:sldId id="307" r:id="rId28"/>
    <p:sldId id="309" r:id="rId29"/>
    <p:sldId id="311" r:id="rId30"/>
    <p:sldId id="318" r:id="rId31"/>
    <p:sldId id="319" r:id="rId32"/>
  </p:sldIdLst>
  <p:sldSz cx="9144000" cy="6858000" type="screen4x3"/>
  <p:notesSz cx="6858000" cy="9144000"/>
  <p:defaultTextStyle>
    <a:defPPr>
      <a:defRPr lang="en-US"/>
    </a:defPPr>
    <a:lvl1pPr marL="0" algn="l" defTabSz="457130" rtl="0" eaLnBrk="1" latinLnBrk="0" hangingPunct="1">
      <a:defRPr sz="1800" kern="1200">
        <a:solidFill>
          <a:schemeClr val="tx1"/>
        </a:solidFill>
        <a:latin typeface="+mn-lt"/>
        <a:ea typeface="+mn-ea"/>
        <a:cs typeface="+mn-cs"/>
      </a:defRPr>
    </a:lvl1pPr>
    <a:lvl2pPr marL="457130" algn="l" defTabSz="457130" rtl="0" eaLnBrk="1" latinLnBrk="0" hangingPunct="1">
      <a:defRPr sz="1800" kern="1200">
        <a:solidFill>
          <a:schemeClr val="tx1"/>
        </a:solidFill>
        <a:latin typeface="+mn-lt"/>
        <a:ea typeface="+mn-ea"/>
        <a:cs typeface="+mn-cs"/>
      </a:defRPr>
    </a:lvl2pPr>
    <a:lvl3pPr marL="914259" algn="l" defTabSz="457130" rtl="0" eaLnBrk="1" latinLnBrk="0" hangingPunct="1">
      <a:defRPr sz="1800" kern="1200">
        <a:solidFill>
          <a:schemeClr val="tx1"/>
        </a:solidFill>
        <a:latin typeface="+mn-lt"/>
        <a:ea typeface="+mn-ea"/>
        <a:cs typeface="+mn-cs"/>
      </a:defRPr>
    </a:lvl3pPr>
    <a:lvl4pPr marL="1371390" algn="l" defTabSz="457130" rtl="0" eaLnBrk="1" latinLnBrk="0" hangingPunct="1">
      <a:defRPr sz="1800" kern="1200">
        <a:solidFill>
          <a:schemeClr val="tx1"/>
        </a:solidFill>
        <a:latin typeface="+mn-lt"/>
        <a:ea typeface="+mn-ea"/>
        <a:cs typeface="+mn-cs"/>
      </a:defRPr>
    </a:lvl4pPr>
    <a:lvl5pPr marL="1828519" algn="l" defTabSz="457130" rtl="0" eaLnBrk="1" latinLnBrk="0" hangingPunct="1">
      <a:defRPr sz="1800" kern="1200">
        <a:solidFill>
          <a:schemeClr val="tx1"/>
        </a:solidFill>
        <a:latin typeface="+mn-lt"/>
        <a:ea typeface="+mn-ea"/>
        <a:cs typeface="+mn-cs"/>
      </a:defRPr>
    </a:lvl5pPr>
    <a:lvl6pPr marL="2285649" algn="l" defTabSz="457130" rtl="0" eaLnBrk="1" latinLnBrk="0" hangingPunct="1">
      <a:defRPr sz="1800" kern="1200">
        <a:solidFill>
          <a:schemeClr val="tx1"/>
        </a:solidFill>
        <a:latin typeface="+mn-lt"/>
        <a:ea typeface="+mn-ea"/>
        <a:cs typeface="+mn-cs"/>
      </a:defRPr>
    </a:lvl6pPr>
    <a:lvl7pPr marL="2742780" algn="l" defTabSz="457130" rtl="0" eaLnBrk="1" latinLnBrk="0" hangingPunct="1">
      <a:defRPr sz="1800" kern="1200">
        <a:solidFill>
          <a:schemeClr val="tx1"/>
        </a:solidFill>
        <a:latin typeface="+mn-lt"/>
        <a:ea typeface="+mn-ea"/>
        <a:cs typeface="+mn-cs"/>
      </a:defRPr>
    </a:lvl7pPr>
    <a:lvl8pPr marL="3199908" algn="l" defTabSz="457130" rtl="0" eaLnBrk="1" latinLnBrk="0" hangingPunct="1">
      <a:defRPr sz="1800" kern="1200">
        <a:solidFill>
          <a:schemeClr val="tx1"/>
        </a:solidFill>
        <a:latin typeface="+mn-lt"/>
        <a:ea typeface="+mn-ea"/>
        <a:cs typeface="+mn-cs"/>
      </a:defRPr>
    </a:lvl8pPr>
    <a:lvl9pPr marL="3657039" algn="l" defTabSz="45713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20498" autoAdjust="0"/>
    <p:restoredTop sz="94660"/>
  </p:normalViewPr>
  <p:slideViewPr>
    <p:cSldViewPr snapToGrid="0" snapToObjects="1">
      <p:cViewPr>
        <p:scale>
          <a:sx n="100" d="100"/>
          <a:sy n="100" d="100"/>
        </p:scale>
        <p:origin x="-784" y="-3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EDE0C7-9543-3C44-B197-2D03BA908C76}" type="datetimeFigureOut">
              <a:rPr lang="en-US" smtClean="0"/>
              <a:pPr/>
              <a:t>10/28/10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65D267-7F0F-614A-8E69-3180CB846FA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130" rtl="0" eaLnBrk="1" latinLnBrk="0" hangingPunct="1">
      <a:defRPr sz="1200" kern="1200">
        <a:solidFill>
          <a:schemeClr val="tx1"/>
        </a:solidFill>
        <a:latin typeface="+mn-lt"/>
        <a:ea typeface="+mn-ea"/>
        <a:cs typeface="+mn-cs"/>
      </a:defRPr>
    </a:lvl1pPr>
    <a:lvl2pPr marL="457130" algn="l" defTabSz="457130" rtl="0" eaLnBrk="1" latinLnBrk="0" hangingPunct="1">
      <a:defRPr sz="1200" kern="1200">
        <a:solidFill>
          <a:schemeClr val="tx1"/>
        </a:solidFill>
        <a:latin typeface="+mn-lt"/>
        <a:ea typeface="+mn-ea"/>
        <a:cs typeface="+mn-cs"/>
      </a:defRPr>
    </a:lvl2pPr>
    <a:lvl3pPr marL="914259" algn="l" defTabSz="457130" rtl="0" eaLnBrk="1" latinLnBrk="0" hangingPunct="1">
      <a:defRPr sz="1200" kern="1200">
        <a:solidFill>
          <a:schemeClr val="tx1"/>
        </a:solidFill>
        <a:latin typeface="+mn-lt"/>
        <a:ea typeface="+mn-ea"/>
        <a:cs typeface="+mn-cs"/>
      </a:defRPr>
    </a:lvl3pPr>
    <a:lvl4pPr marL="1371390" algn="l" defTabSz="457130" rtl="0" eaLnBrk="1" latinLnBrk="0" hangingPunct="1">
      <a:defRPr sz="1200" kern="1200">
        <a:solidFill>
          <a:schemeClr val="tx1"/>
        </a:solidFill>
        <a:latin typeface="+mn-lt"/>
        <a:ea typeface="+mn-ea"/>
        <a:cs typeface="+mn-cs"/>
      </a:defRPr>
    </a:lvl4pPr>
    <a:lvl5pPr marL="1828519" algn="l" defTabSz="457130" rtl="0" eaLnBrk="1" latinLnBrk="0" hangingPunct="1">
      <a:defRPr sz="1200" kern="1200">
        <a:solidFill>
          <a:schemeClr val="tx1"/>
        </a:solidFill>
        <a:latin typeface="+mn-lt"/>
        <a:ea typeface="+mn-ea"/>
        <a:cs typeface="+mn-cs"/>
      </a:defRPr>
    </a:lvl5pPr>
    <a:lvl6pPr marL="2285649" algn="l" defTabSz="457130" rtl="0" eaLnBrk="1" latinLnBrk="0" hangingPunct="1">
      <a:defRPr sz="1200" kern="1200">
        <a:solidFill>
          <a:schemeClr val="tx1"/>
        </a:solidFill>
        <a:latin typeface="+mn-lt"/>
        <a:ea typeface="+mn-ea"/>
        <a:cs typeface="+mn-cs"/>
      </a:defRPr>
    </a:lvl6pPr>
    <a:lvl7pPr marL="2742780" algn="l" defTabSz="457130" rtl="0" eaLnBrk="1" latinLnBrk="0" hangingPunct="1">
      <a:defRPr sz="1200" kern="1200">
        <a:solidFill>
          <a:schemeClr val="tx1"/>
        </a:solidFill>
        <a:latin typeface="+mn-lt"/>
        <a:ea typeface="+mn-ea"/>
        <a:cs typeface="+mn-cs"/>
      </a:defRPr>
    </a:lvl7pPr>
    <a:lvl8pPr marL="3199908" algn="l" defTabSz="457130" rtl="0" eaLnBrk="1" latinLnBrk="0" hangingPunct="1">
      <a:defRPr sz="1200" kern="1200">
        <a:solidFill>
          <a:schemeClr val="tx1"/>
        </a:solidFill>
        <a:latin typeface="+mn-lt"/>
        <a:ea typeface="+mn-ea"/>
        <a:cs typeface="+mn-cs"/>
      </a:defRPr>
    </a:lvl8pPr>
    <a:lvl9pPr marL="3657039" algn="l" defTabSz="45713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7394" name="Rectangle 7"/>
          <p:cNvSpPr>
            <a:spLocks noGrp="1"/>
          </p:cNvSpPr>
          <p:nvPr>
            <p:ph type="sldNum" sz="quarter" idx="5"/>
          </p:nvPr>
        </p:nvSpPr>
        <p:spPr>
          <a:noFill/>
        </p:spPr>
        <p:txBody>
          <a:bodyPr/>
          <a:lstStyle/>
          <a:p>
            <a:fld id="{69C321AE-C14A-FE48-AF1C-B8F7BE716908}" type="slidenum">
              <a:rPr lang="en-US"/>
              <a:pPr/>
              <a:t>1</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p:cNvSpPr>
          <p:nvPr>
            <p:ph type="body" idx="1"/>
          </p:nvPr>
        </p:nvSpPr>
        <p:spPr>
          <a:noFill/>
          <a:ln w="9525"/>
        </p:spPr>
        <p:txBody>
          <a:bodyPr/>
          <a:lstStyle/>
          <a:p>
            <a:pPr eaLnBrk="1" hangingPunct="1"/>
            <a:endParaRPr lang="en-US">
              <a:latin typeface="Gill Sans" charset="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9442" name="Rectangle 7"/>
          <p:cNvSpPr>
            <a:spLocks noGrp="1"/>
          </p:cNvSpPr>
          <p:nvPr>
            <p:ph type="sldNum" sz="quarter" idx="5"/>
          </p:nvPr>
        </p:nvSpPr>
        <p:spPr>
          <a:noFill/>
        </p:spPr>
        <p:txBody>
          <a:bodyPr/>
          <a:lstStyle/>
          <a:p>
            <a:fld id="{14ED490C-652F-4740-BA1E-F97B226A8CB5}" type="slidenum">
              <a:rPr lang="en-US"/>
              <a:pPr/>
              <a:t>4</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p:cNvSpPr>
          <p:nvPr>
            <p:ph type="body" idx="1"/>
          </p:nvPr>
        </p:nvSpPr>
        <p:spPr>
          <a:noFill/>
          <a:ln w="9525"/>
        </p:spPr>
        <p:txBody>
          <a:bodyPr/>
          <a:lstStyle/>
          <a:p>
            <a:pPr eaLnBrk="1" hangingPunct="1"/>
            <a:endParaRPr lang="en-US">
              <a:latin typeface="Gill Sans" charset="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0"/>
            <a:ext cx="6400354" cy="1752451"/>
          </a:xfrm>
        </p:spPr>
        <p:txBody>
          <a:bodyPr/>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151930"/>
            <a:ext cx="1839516" cy="317896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2" y="1151930"/>
            <a:ext cx="5411391" cy="31789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06" indent="0" algn="ctr">
              <a:buNone/>
              <a:defRPr>
                <a:solidFill>
                  <a:schemeClr val="tx1">
                    <a:tint val="75000"/>
                  </a:schemeClr>
                </a:solidFill>
              </a:defRPr>
            </a:lvl2pPr>
            <a:lvl3pPr marL="914212" indent="0" algn="ctr">
              <a:buNone/>
              <a:defRPr>
                <a:solidFill>
                  <a:schemeClr val="tx1">
                    <a:tint val="75000"/>
                  </a:schemeClr>
                </a:solidFill>
              </a:defRPr>
            </a:lvl3pPr>
            <a:lvl4pPr marL="1371320" indent="0" algn="ctr">
              <a:buNone/>
              <a:defRPr>
                <a:solidFill>
                  <a:schemeClr val="tx1">
                    <a:tint val="75000"/>
                  </a:schemeClr>
                </a:solidFill>
              </a:defRPr>
            </a:lvl4pPr>
            <a:lvl5pPr marL="1828426" indent="0" algn="ctr">
              <a:buNone/>
              <a:defRPr>
                <a:solidFill>
                  <a:schemeClr val="tx1">
                    <a:tint val="75000"/>
                  </a:schemeClr>
                </a:solidFill>
              </a:defRPr>
            </a:lvl5pPr>
            <a:lvl6pPr marL="2285532" indent="0" algn="ctr">
              <a:buNone/>
              <a:defRPr>
                <a:solidFill>
                  <a:schemeClr val="tx1">
                    <a:tint val="75000"/>
                  </a:schemeClr>
                </a:solidFill>
              </a:defRPr>
            </a:lvl6pPr>
            <a:lvl7pPr marL="2742640" indent="0" algn="ctr">
              <a:buNone/>
              <a:defRPr>
                <a:solidFill>
                  <a:schemeClr val="tx1">
                    <a:tint val="75000"/>
                  </a:schemeClr>
                </a:solidFill>
              </a:defRPr>
            </a:lvl7pPr>
            <a:lvl8pPr marL="3199744" indent="0" algn="ctr">
              <a:buNone/>
              <a:defRPr>
                <a:solidFill>
                  <a:schemeClr val="tx1">
                    <a:tint val="75000"/>
                  </a:schemeClr>
                </a:solidFill>
              </a:defRPr>
            </a:lvl8pPr>
            <a:lvl9pPr marL="365685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CE7EB6-A1E9-3241-86E2-74CCD4883E9B}" type="datetimeFigureOut">
              <a:rPr lang="en-US" smtClean="0"/>
              <a:pPr/>
              <a:t>10/28/10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7EB6-A1E9-3241-86E2-74CCD4883E9B}" type="datetimeFigureOut">
              <a:rPr lang="en-US" smtClean="0"/>
              <a:pPr/>
              <a:t>10/28/10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7"/>
            <a:ext cx="7772400" cy="1500187"/>
          </a:xfrm>
        </p:spPr>
        <p:txBody>
          <a:bodyPr anchor="b"/>
          <a:lstStyle>
            <a:lvl1pPr marL="0" indent="0">
              <a:buNone/>
              <a:defRPr sz="2000">
                <a:solidFill>
                  <a:schemeClr val="tx1">
                    <a:tint val="75000"/>
                  </a:schemeClr>
                </a:solidFill>
              </a:defRPr>
            </a:lvl1pPr>
            <a:lvl2pPr marL="457106" indent="0">
              <a:buNone/>
              <a:defRPr sz="1800">
                <a:solidFill>
                  <a:schemeClr val="tx1">
                    <a:tint val="75000"/>
                  </a:schemeClr>
                </a:solidFill>
              </a:defRPr>
            </a:lvl2pPr>
            <a:lvl3pPr marL="914212" indent="0">
              <a:buNone/>
              <a:defRPr sz="1600">
                <a:solidFill>
                  <a:schemeClr val="tx1">
                    <a:tint val="75000"/>
                  </a:schemeClr>
                </a:solidFill>
              </a:defRPr>
            </a:lvl3pPr>
            <a:lvl4pPr marL="1371320" indent="0">
              <a:buNone/>
              <a:defRPr sz="1400">
                <a:solidFill>
                  <a:schemeClr val="tx1">
                    <a:tint val="75000"/>
                  </a:schemeClr>
                </a:solidFill>
              </a:defRPr>
            </a:lvl4pPr>
            <a:lvl5pPr marL="1828426" indent="0">
              <a:buNone/>
              <a:defRPr sz="1400">
                <a:solidFill>
                  <a:schemeClr val="tx1">
                    <a:tint val="75000"/>
                  </a:schemeClr>
                </a:solidFill>
              </a:defRPr>
            </a:lvl5pPr>
            <a:lvl6pPr marL="2285532" indent="0">
              <a:buNone/>
              <a:defRPr sz="1400">
                <a:solidFill>
                  <a:schemeClr val="tx1">
                    <a:tint val="75000"/>
                  </a:schemeClr>
                </a:solidFill>
              </a:defRPr>
            </a:lvl6pPr>
            <a:lvl7pPr marL="2742640" indent="0">
              <a:buNone/>
              <a:defRPr sz="1400">
                <a:solidFill>
                  <a:schemeClr val="tx1">
                    <a:tint val="75000"/>
                  </a:schemeClr>
                </a:solidFill>
              </a:defRPr>
            </a:lvl7pPr>
            <a:lvl8pPr marL="3199744" indent="0">
              <a:buNone/>
              <a:defRPr sz="1400">
                <a:solidFill>
                  <a:schemeClr val="tx1">
                    <a:tint val="75000"/>
                  </a:schemeClr>
                </a:solidFill>
              </a:defRPr>
            </a:lvl8pPr>
            <a:lvl9pPr marL="365685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CE7EB6-A1E9-3241-86E2-74CCD4883E9B}" type="datetimeFigureOut">
              <a:rPr lang="en-US" smtClean="0"/>
              <a:pPr/>
              <a:t>10/28/10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CE7EB6-A1E9-3241-86E2-74CCD4883E9B}" type="datetimeFigureOut">
              <a:rPr lang="en-US" smtClean="0"/>
              <a:pPr/>
              <a:t>10/28/10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06" indent="0">
              <a:buNone/>
              <a:defRPr sz="2000" b="1"/>
            </a:lvl2pPr>
            <a:lvl3pPr marL="914212" indent="0">
              <a:buNone/>
              <a:defRPr sz="1800" b="1"/>
            </a:lvl3pPr>
            <a:lvl4pPr marL="1371320" indent="0">
              <a:buNone/>
              <a:defRPr sz="1600" b="1"/>
            </a:lvl4pPr>
            <a:lvl5pPr marL="1828426" indent="0">
              <a:buNone/>
              <a:defRPr sz="1600" b="1"/>
            </a:lvl5pPr>
            <a:lvl6pPr marL="2285532" indent="0">
              <a:buNone/>
              <a:defRPr sz="1600" b="1"/>
            </a:lvl6pPr>
            <a:lvl7pPr marL="2742640" indent="0">
              <a:buNone/>
              <a:defRPr sz="1600" b="1"/>
            </a:lvl7pPr>
            <a:lvl8pPr marL="3199744" indent="0">
              <a:buNone/>
              <a:defRPr sz="1600" b="1"/>
            </a:lvl8pPr>
            <a:lvl9pPr marL="365685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06" indent="0">
              <a:buNone/>
              <a:defRPr sz="2000" b="1"/>
            </a:lvl2pPr>
            <a:lvl3pPr marL="914212" indent="0">
              <a:buNone/>
              <a:defRPr sz="1800" b="1"/>
            </a:lvl3pPr>
            <a:lvl4pPr marL="1371320" indent="0">
              <a:buNone/>
              <a:defRPr sz="1600" b="1"/>
            </a:lvl4pPr>
            <a:lvl5pPr marL="1828426" indent="0">
              <a:buNone/>
              <a:defRPr sz="1600" b="1"/>
            </a:lvl5pPr>
            <a:lvl6pPr marL="2285532" indent="0">
              <a:buNone/>
              <a:defRPr sz="1600" b="1"/>
            </a:lvl6pPr>
            <a:lvl7pPr marL="2742640" indent="0">
              <a:buNone/>
              <a:defRPr sz="1600" b="1"/>
            </a:lvl7pPr>
            <a:lvl8pPr marL="3199744" indent="0">
              <a:buNone/>
              <a:defRPr sz="1600" b="1"/>
            </a:lvl8pPr>
            <a:lvl9pPr marL="365685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CE7EB6-A1E9-3241-86E2-74CCD4883E9B}" type="datetimeFigureOut">
              <a:rPr lang="en-US" smtClean="0"/>
              <a:pPr/>
              <a:t>10/28/10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CE7EB6-A1E9-3241-86E2-74CCD4883E9B}" type="datetimeFigureOut">
              <a:rPr lang="en-US" smtClean="0"/>
              <a:pPr/>
              <a:t>10/28/10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CE7EB6-A1E9-3241-86E2-74CCD4883E9B}" type="datetimeFigureOut">
              <a:rPr lang="en-US" smtClean="0"/>
              <a:pPr/>
              <a:t>10/28/10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06" indent="0">
              <a:buNone/>
              <a:defRPr sz="1200"/>
            </a:lvl2pPr>
            <a:lvl3pPr marL="914212" indent="0">
              <a:buNone/>
              <a:defRPr sz="1000"/>
            </a:lvl3pPr>
            <a:lvl4pPr marL="1371320" indent="0">
              <a:buNone/>
              <a:defRPr sz="900"/>
            </a:lvl4pPr>
            <a:lvl5pPr marL="1828426" indent="0">
              <a:buNone/>
              <a:defRPr sz="900"/>
            </a:lvl5pPr>
            <a:lvl6pPr marL="2285532" indent="0">
              <a:buNone/>
              <a:defRPr sz="900"/>
            </a:lvl6pPr>
            <a:lvl7pPr marL="2742640" indent="0">
              <a:buNone/>
              <a:defRPr sz="900"/>
            </a:lvl7pPr>
            <a:lvl8pPr marL="3199744" indent="0">
              <a:buNone/>
              <a:defRPr sz="900"/>
            </a:lvl8pPr>
            <a:lvl9pPr marL="365685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CE7EB6-A1E9-3241-86E2-74CCD4883E9B}" type="datetimeFigureOut">
              <a:rPr lang="en-US" smtClean="0"/>
              <a:pPr/>
              <a:t>10/28/10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06" indent="0">
              <a:buNone/>
              <a:defRPr sz="2800"/>
            </a:lvl2pPr>
            <a:lvl3pPr marL="914212" indent="0">
              <a:buNone/>
              <a:defRPr sz="2400"/>
            </a:lvl3pPr>
            <a:lvl4pPr marL="1371320" indent="0">
              <a:buNone/>
              <a:defRPr sz="2000"/>
            </a:lvl4pPr>
            <a:lvl5pPr marL="1828426" indent="0">
              <a:buNone/>
              <a:defRPr sz="2000"/>
            </a:lvl5pPr>
            <a:lvl6pPr marL="2285532" indent="0">
              <a:buNone/>
              <a:defRPr sz="2000"/>
            </a:lvl6pPr>
            <a:lvl7pPr marL="2742640" indent="0">
              <a:buNone/>
              <a:defRPr sz="2000"/>
            </a:lvl7pPr>
            <a:lvl8pPr marL="3199744" indent="0">
              <a:buNone/>
              <a:defRPr sz="2000"/>
            </a:lvl8pPr>
            <a:lvl9pPr marL="3656852"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06" indent="0">
              <a:buNone/>
              <a:defRPr sz="1200"/>
            </a:lvl2pPr>
            <a:lvl3pPr marL="914212" indent="0">
              <a:buNone/>
              <a:defRPr sz="1000"/>
            </a:lvl3pPr>
            <a:lvl4pPr marL="1371320" indent="0">
              <a:buNone/>
              <a:defRPr sz="900"/>
            </a:lvl4pPr>
            <a:lvl5pPr marL="1828426" indent="0">
              <a:buNone/>
              <a:defRPr sz="900"/>
            </a:lvl5pPr>
            <a:lvl6pPr marL="2285532" indent="0">
              <a:buNone/>
              <a:defRPr sz="900"/>
            </a:lvl6pPr>
            <a:lvl7pPr marL="2742640" indent="0">
              <a:buNone/>
              <a:defRPr sz="900"/>
            </a:lvl7pPr>
            <a:lvl8pPr marL="3199744" indent="0">
              <a:buNone/>
              <a:defRPr sz="900"/>
            </a:lvl8pPr>
            <a:lvl9pPr marL="365685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CE7EB6-A1E9-3241-86E2-74CCD4883E9B}" type="datetimeFigureOut">
              <a:rPr lang="en-US" smtClean="0"/>
              <a:pPr/>
              <a:t>10/28/10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7EB6-A1E9-3241-86E2-74CCD4883E9B}" type="datetimeFigureOut">
              <a:rPr lang="en-US" smtClean="0"/>
              <a:pPr/>
              <a:t>10/28/10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CE7EB6-A1E9-3241-86E2-74CCD4883E9B}" type="datetimeFigureOut">
              <a:rPr lang="en-US" smtClean="0"/>
              <a:pPr/>
              <a:t>10/28/10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F05905-2A09-D548-834A-A256D0B3A19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3536156"/>
            <a:ext cx="3625453" cy="79474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3536156"/>
            <a:ext cx="3625453" cy="794742"/>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0" y="273476"/>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0" y="1435448"/>
            <a:ext cx="3008189" cy="4690318"/>
          </a:xfrm>
        </p:spPr>
        <p:txBody>
          <a:bodyPr/>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p:spPr>
        <p:txBody>
          <a:bodyPr/>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pPr lvl="0"/>
            <a:endParaRPr lang="en-US" noProof="0">
              <a:sym typeface="Gill Sans" pitchFamily="28" charset="0"/>
            </a:endParaRPr>
          </a:p>
        </p:txBody>
      </p:sp>
      <p:sp>
        <p:nvSpPr>
          <p:cNvPr id="4" name="Text Placeholder 3"/>
          <p:cNvSpPr>
            <a:spLocks noGrp="1"/>
          </p:cNvSpPr>
          <p:nvPr>
            <p:ph type="body" sz="half" idx="2"/>
          </p:nvPr>
        </p:nvSpPr>
        <p:spPr>
          <a:xfrm>
            <a:off x="1792638" y="5367860"/>
            <a:ext cx="5486177" cy="804788"/>
          </a:xfrm>
        </p:spPr>
        <p:txBody>
          <a:bodyPr/>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92972" y="1151930"/>
            <a:ext cx="7358063" cy="2321719"/>
          </a:xfrm>
          <a:prstGeom prst="rect">
            <a:avLst/>
          </a:prstGeom>
          <a:noFill/>
          <a:ln w="12700">
            <a:noFill/>
            <a:miter lim="800000"/>
            <a:headEnd/>
            <a:tailEnd/>
          </a:ln>
        </p:spPr>
        <p:txBody>
          <a:bodyPr vert="horz" wrap="square" lIns="35711" tIns="35711" rIns="35711" bIns="35711" numCol="1" anchor="b" anchorCtr="0" compatLnSpc="1">
            <a:prstTxWarp prst="textNoShape">
              <a:avLst/>
            </a:prstTxWarp>
          </a:bodyPr>
          <a:lstStyle/>
          <a:p>
            <a:pPr lvl="0"/>
            <a:r>
              <a:rPr lang="en-US">
                <a:sym typeface="Gill Sans" charset="0"/>
              </a:rPr>
              <a:t>Click to edit Master title style</a:t>
            </a:r>
          </a:p>
        </p:txBody>
      </p:sp>
      <p:sp>
        <p:nvSpPr>
          <p:cNvPr id="1027" name="Rectangle 2"/>
          <p:cNvSpPr>
            <a:spLocks noGrp="1" noChangeArrowheads="1"/>
          </p:cNvSpPr>
          <p:nvPr>
            <p:ph type="body" idx="1"/>
          </p:nvPr>
        </p:nvSpPr>
        <p:spPr bwMode="auto">
          <a:xfrm>
            <a:off x="892972" y="3536156"/>
            <a:ext cx="7358063" cy="794742"/>
          </a:xfrm>
          <a:prstGeom prst="rect">
            <a:avLst/>
          </a:prstGeom>
          <a:noFill/>
          <a:ln w="12700">
            <a:noFill/>
            <a:miter lim="800000"/>
            <a:headEnd/>
            <a:tailEnd/>
          </a:ln>
        </p:spPr>
        <p:txBody>
          <a:bodyPr vert="horz" wrap="square" lIns="35711" tIns="35711" rIns="35711" bIns="35711"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sz="5900">
          <a:solidFill>
            <a:schemeClr val="tx1"/>
          </a:solidFill>
          <a:latin typeface="+mj-lt"/>
          <a:ea typeface="+mj-ea"/>
          <a:cs typeface="+mj-cs"/>
          <a:sym typeface="Gill Sans" charset="0"/>
        </a:defRPr>
      </a:lvl1pPr>
      <a:lvl2pPr algn="ctr" rtl="0" eaLnBrk="0" fontAlgn="base" hangingPunct="0">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charset="0"/>
        </a:defRPr>
      </a:lvl2pPr>
      <a:lvl3pPr algn="ctr" rtl="0" eaLnBrk="0" fontAlgn="base" hangingPunct="0">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charset="0"/>
        </a:defRPr>
      </a:lvl3pPr>
      <a:lvl4pPr algn="ctr" rtl="0" eaLnBrk="0" fontAlgn="base" hangingPunct="0">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charset="0"/>
        </a:defRPr>
      </a:lvl4pPr>
      <a:lvl5pPr algn="ctr" rtl="0" eaLnBrk="0" fontAlgn="base" hangingPunct="0">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charset="0"/>
        </a:defRPr>
      </a:lvl5pPr>
      <a:lvl6pPr marL="321407" algn="ctr" rtl="0" fontAlgn="base">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pitchFamily="28" charset="0"/>
        </a:defRPr>
      </a:lvl6pPr>
      <a:lvl7pPr marL="642816" algn="ctr" rtl="0" fontAlgn="base">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pitchFamily="28" charset="0"/>
        </a:defRPr>
      </a:lvl7pPr>
      <a:lvl8pPr marL="964224" algn="ctr" rtl="0" fontAlgn="base">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pitchFamily="28" charset="0"/>
        </a:defRPr>
      </a:lvl8pPr>
      <a:lvl9pPr marL="1285631" algn="ctr" rtl="0" fontAlgn="base">
        <a:spcBef>
          <a:spcPct val="0"/>
        </a:spcBef>
        <a:spcAft>
          <a:spcPct val="0"/>
        </a:spcAft>
        <a:defRPr sz="5900">
          <a:solidFill>
            <a:schemeClr val="tx1"/>
          </a:solidFill>
          <a:latin typeface="Gill Sans" pitchFamily="28" charset="0"/>
          <a:ea typeface="ヒラギノ角ゴ Pro W3" pitchFamily="28" charset="-128"/>
          <a:cs typeface="ヒラギノ角ゴ Pro W3" pitchFamily="28" charset="-128"/>
          <a:sym typeface="Gill Sans" pitchFamily="28" charset="0"/>
        </a:defRPr>
      </a:lvl9pPr>
    </p:titleStyle>
    <p:bodyStyle>
      <a:lvl1pPr marL="241056" indent="-241056" algn="ctr" rtl="0" eaLnBrk="0" fontAlgn="base" hangingPunct="0">
        <a:spcBef>
          <a:spcPct val="0"/>
        </a:spcBef>
        <a:spcAft>
          <a:spcPct val="0"/>
        </a:spcAft>
        <a:buChar char="•"/>
        <a:defRPr sz="2500">
          <a:solidFill>
            <a:schemeClr val="tx1"/>
          </a:solidFill>
          <a:latin typeface="+mn-lt"/>
          <a:ea typeface="+mn-ea"/>
          <a:cs typeface="+mn-cs"/>
          <a:sym typeface="Gill Sans" charset="0"/>
        </a:defRPr>
      </a:lvl1pPr>
      <a:lvl2pPr marL="522287" indent="-200880" algn="ctr" rtl="0" eaLnBrk="0" fontAlgn="base" hangingPunct="0">
        <a:spcBef>
          <a:spcPct val="0"/>
        </a:spcBef>
        <a:spcAft>
          <a:spcPct val="0"/>
        </a:spcAft>
        <a:buChar char="–"/>
        <a:defRPr sz="2500">
          <a:solidFill>
            <a:schemeClr val="tx1"/>
          </a:solidFill>
          <a:latin typeface="+mn-lt"/>
          <a:ea typeface="+mn-ea"/>
          <a:cs typeface="+mn-cs"/>
          <a:sym typeface="Gill Sans" charset="0"/>
        </a:defRPr>
      </a:lvl2pPr>
      <a:lvl3pPr marL="803520" indent="-160704" algn="ctr" rtl="0" eaLnBrk="0" fontAlgn="base" hangingPunct="0">
        <a:spcBef>
          <a:spcPct val="0"/>
        </a:spcBef>
        <a:spcAft>
          <a:spcPct val="0"/>
        </a:spcAft>
        <a:buChar char="•"/>
        <a:defRPr sz="2500">
          <a:solidFill>
            <a:schemeClr val="tx1"/>
          </a:solidFill>
          <a:latin typeface="+mn-lt"/>
          <a:ea typeface="+mn-ea"/>
          <a:cs typeface="+mn-cs"/>
          <a:sym typeface="Gill Sans" charset="0"/>
        </a:defRPr>
      </a:lvl3pPr>
      <a:lvl4pPr marL="1124930" indent="-160704" algn="ctr" rtl="0" eaLnBrk="0" fontAlgn="base" hangingPunct="0">
        <a:spcBef>
          <a:spcPct val="0"/>
        </a:spcBef>
        <a:spcAft>
          <a:spcPct val="0"/>
        </a:spcAft>
        <a:buChar char="–"/>
        <a:defRPr sz="2500">
          <a:solidFill>
            <a:schemeClr val="tx1"/>
          </a:solidFill>
          <a:latin typeface="+mn-lt"/>
          <a:ea typeface="+mn-ea"/>
          <a:cs typeface="+mn-cs"/>
          <a:sym typeface="Gill Sans" charset="0"/>
        </a:defRPr>
      </a:lvl4pPr>
      <a:lvl5pPr marL="1446336" indent="-160704" algn="ctr" rtl="0" eaLnBrk="0" fontAlgn="base" hangingPunct="0">
        <a:spcBef>
          <a:spcPct val="0"/>
        </a:spcBef>
        <a:spcAft>
          <a:spcPct val="0"/>
        </a:spcAft>
        <a:buChar char="»"/>
        <a:defRPr sz="2500">
          <a:solidFill>
            <a:schemeClr val="tx1"/>
          </a:solidFill>
          <a:latin typeface="+mn-lt"/>
          <a:ea typeface="+mn-ea"/>
          <a:cs typeface="+mn-cs"/>
          <a:sym typeface="Gill Sans" charset="0"/>
        </a:defRPr>
      </a:lvl5pPr>
      <a:lvl6pPr marL="321407" algn="ctr" rtl="0" fontAlgn="base">
        <a:spcBef>
          <a:spcPct val="0"/>
        </a:spcBef>
        <a:spcAft>
          <a:spcPct val="0"/>
        </a:spcAft>
        <a:defRPr sz="2500">
          <a:solidFill>
            <a:schemeClr val="tx1"/>
          </a:solidFill>
          <a:latin typeface="+mn-lt"/>
          <a:ea typeface="+mn-ea"/>
          <a:cs typeface="+mn-cs"/>
          <a:sym typeface="Gill Sans" pitchFamily="28" charset="0"/>
        </a:defRPr>
      </a:lvl6pPr>
      <a:lvl7pPr marL="642816" algn="ctr" rtl="0" fontAlgn="base">
        <a:spcBef>
          <a:spcPct val="0"/>
        </a:spcBef>
        <a:spcAft>
          <a:spcPct val="0"/>
        </a:spcAft>
        <a:defRPr sz="2500">
          <a:solidFill>
            <a:schemeClr val="tx1"/>
          </a:solidFill>
          <a:latin typeface="+mn-lt"/>
          <a:ea typeface="+mn-ea"/>
          <a:cs typeface="+mn-cs"/>
          <a:sym typeface="Gill Sans" pitchFamily="28" charset="0"/>
        </a:defRPr>
      </a:lvl7pPr>
      <a:lvl8pPr marL="964224" algn="ctr" rtl="0" fontAlgn="base">
        <a:spcBef>
          <a:spcPct val="0"/>
        </a:spcBef>
        <a:spcAft>
          <a:spcPct val="0"/>
        </a:spcAft>
        <a:defRPr sz="2500">
          <a:solidFill>
            <a:schemeClr val="tx1"/>
          </a:solidFill>
          <a:latin typeface="+mn-lt"/>
          <a:ea typeface="+mn-ea"/>
          <a:cs typeface="+mn-cs"/>
          <a:sym typeface="Gill Sans" pitchFamily="28" charset="0"/>
        </a:defRPr>
      </a:lvl8pPr>
      <a:lvl9pPr marL="1285631" algn="ctr" rtl="0" fontAlgn="base">
        <a:spcBef>
          <a:spcPct val="0"/>
        </a:spcBef>
        <a:spcAft>
          <a:spcPct val="0"/>
        </a:spcAft>
        <a:defRPr sz="2500">
          <a:solidFill>
            <a:schemeClr val="tx1"/>
          </a:solidFill>
          <a:latin typeface="+mn-lt"/>
          <a:ea typeface="+mn-ea"/>
          <a:cs typeface="+mn-cs"/>
          <a:sym typeface="Gill Sans" pitchFamily="28" charset="0"/>
        </a:defRPr>
      </a:lvl9pPr>
    </p:bodyStyle>
    <p:otherStyle>
      <a:defPPr>
        <a:defRPr lang="en-US"/>
      </a:defPPr>
      <a:lvl1pPr marL="0" algn="l" defTabSz="321407" rtl="0" eaLnBrk="1" latinLnBrk="0" hangingPunct="1">
        <a:defRPr sz="1300" kern="1200">
          <a:solidFill>
            <a:schemeClr val="tx1"/>
          </a:solidFill>
          <a:latin typeface="+mn-lt"/>
          <a:ea typeface="+mn-ea"/>
          <a:cs typeface="+mn-cs"/>
        </a:defRPr>
      </a:lvl1pPr>
      <a:lvl2pPr marL="321407" algn="l" defTabSz="321407" rtl="0" eaLnBrk="1" latinLnBrk="0" hangingPunct="1">
        <a:defRPr sz="1300" kern="1200">
          <a:solidFill>
            <a:schemeClr val="tx1"/>
          </a:solidFill>
          <a:latin typeface="+mn-lt"/>
          <a:ea typeface="+mn-ea"/>
          <a:cs typeface="+mn-cs"/>
        </a:defRPr>
      </a:lvl2pPr>
      <a:lvl3pPr marL="642816" algn="l" defTabSz="321407" rtl="0" eaLnBrk="1" latinLnBrk="0" hangingPunct="1">
        <a:defRPr sz="1300" kern="1200">
          <a:solidFill>
            <a:schemeClr val="tx1"/>
          </a:solidFill>
          <a:latin typeface="+mn-lt"/>
          <a:ea typeface="+mn-ea"/>
          <a:cs typeface="+mn-cs"/>
        </a:defRPr>
      </a:lvl3pPr>
      <a:lvl4pPr marL="964224" algn="l" defTabSz="321407" rtl="0" eaLnBrk="1" latinLnBrk="0" hangingPunct="1">
        <a:defRPr sz="1300" kern="1200">
          <a:solidFill>
            <a:schemeClr val="tx1"/>
          </a:solidFill>
          <a:latin typeface="+mn-lt"/>
          <a:ea typeface="+mn-ea"/>
          <a:cs typeface="+mn-cs"/>
        </a:defRPr>
      </a:lvl4pPr>
      <a:lvl5pPr marL="1285631" algn="l" defTabSz="321407" rtl="0" eaLnBrk="1" latinLnBrk="0" hangingPunct="1">
        <a:defRPr sz="1300" kern="1200">
          <a:solidFill>
            <a:schemeClr val="tx1"/>
          </a:solidFill>
          <a:latin typeface="+mn-lt"/>
          <a:ea typeface="+mn-ea"/>
          <a:cs typeface="+mn-cs"/>
        </a:defRPr>
      </a:lvl5pPr>
      <a:lvl6pPr marL="1607041" algn="l" defTabSz="321407" rtl="0" eaLnBrk="1" latinLnBrk="0" hangingPunct="1">
        <a:defRPr sz="1300" kern="1200">
          <a:solidFill>
            <a:schemeClr val="tx1"/>
          </a:solidFill>
          <a:latin typeface="+mn-lt"/>
          <a:ea typeface="+mn-ea"/>
          <a:cs typeface="+mn-cs"/>
        </a:defRPr>
      </a:lvl6pPr>
      <a:lvl7pPr marL="1928447" algn="l" defTabSz="321407" rtl="0" eaLnBrk="1" latinLnBrk="0" hangingPunct="1">
        <a:defRPr sz="1300" kern="1200">
          <a:solidFill>
            <a:schemeClr val="tx1"/>
          </a:solidFill>
          <a:latin typeface="+mn-lt"/>
          <a:ea typeface="+mn-ea"/>
          <a:cs typeface="+mn-cs"/>
        </a:defRPr>
      </a:lvl7pPr>
      <a:lvl8pPr marL="2249856" algn="l" defTabSz="321407" rtl="0" eaLnBrk="1" latinLnBrk="0" hangingPunct="1">
        <a:defRPr sz="1300" kern="1200">
          <a:solidFill>
            <a:schemeClr val="tx1"/>
          </a:solidFill>
          <a:latin typeface="+mn-lt"/>
          <a:ea typeface="+mn-ea"/>
          <a:cs typeface="+mn-cs"/>
        </a:defRPr>
      </a:lvl8pPr>
      <a:lvl9pPr marL="2571264" algn="l" defTabSz="321407"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21" tIns="45711" rIns="91421" bIns="4571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4"/>
            <a:ext cx="8229600" cy="4525963"/>
          </a:xfrm>
          <a:prstGeom prst="rect">
            <a:avLst/>
          </a:prstGeom>
        </p:spPr>
        <p:txBody>
          <a:bodyPr vert="horz" lIns="91421" tIns="45711" rIns="91421" bIns="4571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4"/>
            <a:ext cx="2133600" cy="365125"/>
          </a:xfrm>
          <a:prstGeom prst="rect">
            <a:avLst/>
          </a:prstGeom>
        </p:spPr>
        <p:txBody>
          <a:bodyPr vert="horz" lIns="91421" tIns="45711" rIns="91421" bIns="45711" rtlCol="0" anchor="ctr"/>
          <a:lstStyle>
            <a:lvl1pPr algn="l">
              <a:defRPr sz="1200">
                <a:solidFill>
                  <a:schemeClr val="tx1">
                    <a:tint val="75000"/>
                  </a:schemeClr>
                </a:solidFill>
              </a:defRPr>
            </a:lvl1pPr>
          </a:lstStyle>
          <a:p>
            <a:fld id="{80CE7EB6-A1E9-3241-86E2-74CCD4883E9B}" type="datetimeFigureOut">
              <a:rPr lang="en-US" smtClean="0"/>
              <a:pPr/>
              <a:t>10/28/10</a:t>
            </a:fld>
            <a:endParaRPr lang="en-US"/>
          </a:p>
        </p:txBody>
      </p:sp>
      <p:sp>
        <p:nvSpPr>
          <p:cNvPr id="5" name="Footer Placeholder 4"/>
          <p:cNvSpPr>
            <a:spLocks noGrp="1"/>
          </p:cNvSpPr>
          <p:nvPr>
            <p:ph type="ftr" sz="quarter" idx="3"/>
          </p:nvPr>
        </p:nvSpPr>
        <p:spPr>
          <a:xfrm>
            <a:off x="3124201" y="6356354"/>
            <a:ext cx="2895600" cy="365125"/>
          </a:xfrm>
          <a:prstGeom prst="rect">
            <a:avLst/>
          </a:prstGeom>
        </p:spPr>
        <p:txBody>
          <a:bodyPr vert="horz" lIns="91421" tIns="45711" rIns="91421" bIns="45711"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4"/>
            <a:ext cx="2133600" cy="365125"/>
          </a:xfrm>
          <a:prstGeom prst="rect">
            <a:avLst/>
          </a:prstGeom>
        </p:spPr>
        <p:txBody>
          <a:bodyPr vert="horz" lIns="91421" tIns="45711" rIns="91421" bIns="45711" rtlCol="0" anchor="ctr"/>
          <a:lstStyle>
            <a:lvl1pPr algn="r">
              <a:defRPr sz="1200">
                <a:solidFill>
                  <a:schemeClr val="tx1">
                    <a:tint val="75000"/>
                  </a:schemeClr>
                </a:solidFill>
              </a:defRPr>
            </a:lvl1pPr>
          </a:lstStyle>
          <a:p>
            <a:fld id="{A4F05905-2A09-D548-834A-A256D0B3A19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106" rtl="0" eaLnBrk="1" latinLnBrk="0" hangingPunct="1">
        <a:spcBef>
          <a:spcPct val="0"/>
        </a:spcBef>
        <a:buNone/>
        <a:defRPr sz="4400" kern="1200">
          <a:solidFill>
            <a:schemeClr val="tx1"/>
          </a:solidFill>
          <a:latin typeface="+mj-lt"/>
          <a:ea typeface="+mj-ea"/>
          <a:cs typeface="+mj-cs"/>
        </a:defRPr>
      </a:lvl1pPr>
    </p:titleStyle>
    <p:bodyStyle>
      <a:lvl1pPr marL="342830" indent="-342830" algn="l" defTabSz="457106" rtl="0" eaLnBrk="1" latinLnBrk="0" hangingPunct="1">
        <a:spcBef>
          <a:spcPct val="20000"/>
        </a:spcBef>
        <a:buFont typeface="Arial"/>
        <a:buChar char="•"/>
        <a:defRPr sz="3200" kern="1200">
          <a:solidFill>
            <a:schemeClr val="tx1"/>
          </a:solidFill>
          <a:latin typeface="+mn-lt"/>
          <a:ea typeface="+mn-ea"/>
          <a:cs typeface="+mn-cs"/>
        </a:defRPr>
      </a:lvl1pPr>
      <a:lvl2pPr marL="742798" indent="-285692" algn="l" defTabSz="457106" rtl="0" eaLnBrk="1" latinLnBrk="0" hangingPunct="1">
        <a:spcBef>
          <a:spcPct val="20000"/>
        </a:spcBef>
        <a:buFont typeface="Arial"/>
        <a:buChar char="–"/>
        <a:defRPr sz="2800" kern="1200">
          <a:solidFill>
            <a:schemeClr val="tx1"/>
          </a:solidFill>
          <a:latin typeface="+mn-lt"/>
          <a:ea typeface="+mn-ea"/>
          <a:cs typeface="+mn-cs"/>
        </a:defRPr>
      </a:lvl2pPr>
      <a:lvl3pPr marL="1142765" indent="-228552" algn="l" defTabSz="457106" rtl="0" eaLnBrk="1" latinLnBrk="0" hangingPunct="1">
        <a:spcBef>
          <a:spcPct val="20000"/>
        </a:spcBef>
        <a:buFont typeface="Arial"/>
        <a:buChar char="•"/>
        <a:defRPr sz="2400" kern="1200">
          <a:solidFill>
            <a:schemeClr val="tx1"/>
          </a:solidFill>
          <a:latin typeface="+mn-lt"/>
          <a:ea typeface="+mn-ea"/>
          <a:cs typeface="+mn-cs"/>
        </a:defRPr>
      </a:lvl3pPr>
      <a:lvl4pPr marL="1599872" indent="-228552" algn="l" defTabSz="457106" rtl="0" eaLnBrk="1" latinLnBrk="0" hangingPunct="1">
        <a:spcBef>
          <a:spcPct val="20000"/>
        </a:spcBef>
        <a:buFont typeface="Arial"/>
        <a:buChar char="–"/>
        <a:defRPr sz="2000" kern="1200">
          <a:solidFill>
            <a:schemeClr val="tx1"/>
          </a:solidFill>
          <a:latin typeface="+mn-lt"/>
          <a:ea typeface="+mn-ea"/>
          <a:cs typeface="+mn-cs"/>
        </a:defRPr>
      </a:lvl4pPr>
      <a:lvl5pPr marL="2056980" indent="-228552" algn="l" defTabSz="457106" rtl="0" eaLnBrk="1" latinLnBrk="0" hangingPunct="1">
        <a:spcBef>
          <a:spcPct val="20000"/>
        </a:spcBef>
        <a:buFont typeface="Arial"/>
        <a:buChar char="»"/>
        <a:defRPr sz="2000" kern="1200">
          <a:solidFill>
            <a:schemeClr val="tx1"/>
          </a:solidFill>
          <a:latin typeface="+mn-lt"/>
          <a:ea typeface="+mn-ea"/>
          <a:cs typeface="+mn-cs"/>
        </a:defRPr>
      </a:lvl5pPr>
      <a:lvl6pPr marL="2514087" indent="-228552" algn="l" defTabSz="457106" rtl="0" eaLnBrk="1" latinLnBrk="0" hangingPunct="1">
        <a:spcBef>
          <a:spcPct val="20000"/>
        </a:spcBef>
        <a:buFont typeface="Arial"/>
        <a:buChar char="•"/>
        <a:defRPr sz="2000" kern="1200">
          <a:solidFill>
            <a:schemeClr val="tx1"/>
          </a:solidFill>
          <a:latin typeface="+mn-lt"/>
          <a:ea typeface="+mn-ea"/>
          <a:cs typeface="+mn-cs"/>
        </a:defRPr>
      </a:lvl6pPr>
      <a:lvl7pPr marL="2971192" indent="-228552" algn="l" defTabSz="457106" rtl="0" eaLnBrk="1" latinLnBrk="0" hangingPunct="1">
        <a:spcBef>
          <a:spcPct val="20000"/>
        </a:spcBef>
        <a:buFont typeface="Arial"/>
        <a:buChar char="•"/>
        <a:defRPr sz="2000" kern="1200">
          <a:solidFill>
            <a:schemeClr val="tx1"/>
          </a:solidFill>
          <a:latin typeface="+mn-lt"/>
          <a:ea typeface="+mn-ea"/>
          <a:cs typeface="+mn-cs"/>
        </a:defRPr>
      </a:lvl7pPr>
      <a:lvl8pPr marL="3428299" indent="-228552" algn="l" defTabSz="457106" rtl="0" eaLnBrk="1" latinLnBrk="0" hangingPunct="1">
        <a:spcBef>
          <a:spcPct val="20000"/>
        </a:spcBef>
        <a:buFont typeface="Arial"/>
        <a:buChar char="•"/>
        <a:defRPr sz="2000" kern="1200">
          <a:solidFill>
            <a:schemeClr val="tx1"/>
          </a:solidFill>
          <a:latin typeface="+mn-lt"/>
          <a:ea typeface="+mn-ea"/>
          <a:cs typeface="+mn-cs"/>
        </a:defRPr>
      </a:lvl8pPr>
      <a:lvl9pPr marL="3885404" indent="-228552" algn="l" defTabSz="45710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06" rtl="0" eaLnBrk="1" latinLnBrk="0" hangingPunct="1">
        <a:defRPr sz="1800" kern="1200">
          <a:solidFill>
            <a:schemeClr val="tx1"/>
          </a:solidFill>
          <a:latin typeface="+mn-lt"/>
          <a:ea typeface="+mn-ea"/>
          <a:cs typeface="+mn-cs"/>
        </a:defRPr>
      </a:lvl1pPr>
      <a:lvl2pPr marL="457106" algn="l" defTabSz="457106" rtl="0" eaLnBrk="1" latinLnBrk="0" hangingPunct="1">
        <a:defRPr sz="1800" kern="1200">
          <a:solidFill>
            <a:schemeClr val="tx1"/>
          </a:solidFill>
          <a:latin typeface="+mn-lt"/>
          <a:ea typeface="+mn-ea"/>
          <a:cs typeface="+mn-cs"/>
        </a:defRPr>
      </a:lvl2pPr>
      <a:lvl3pPr marL="914212" algn="l" defTabSz="457106" rtl="0" eaLnBrk="1" latinLnBrk="0" hangingPunct="1">
        <a:defRPr sz="1800" kern="1200">
          <a:solidFill>
            <a:schemeClr val="tx1"/>
          </a:solidFill>
          <a:latin typeface="+mn-lt"/>
          <a:ea typeface="+mn-ea"/>
          <a:cs typeface="+mn-cs"/>
        </a:defRPr>
      </a:lvl3pPr>
      <a:lvl4pPr marL="1371320" algn="l" defTabSz="457106" rtl="0" eaLnBrk="1" latinLnBrk="0" hangingPunct="1">
        <a:defRPr sz="1800" kern="1200">
          <a:solidFill>
            <a:schemeClr val="tx1"/>
          </a:solidFill>
          <a:latin typeface="+mn-lt"/>
          <a:ea typeface="+mn-ea"/>
          <a:cs typeface="+mn-cs"/>
        </a:defRPr>
      </a:lvl4pPr>
      <a:lvl5pPr marL="1828426" algn="l" defTabSz="457106" rtl="0" eaLnBrk="1" latinLnBrk="0" hangingPunct="1">
        <a:defRPr sz="1800" kern="1200">
          <a:solidFill>
            <a:schemeClr val="tx1"/>
          </a:solidFill>
          <a:latin typeface="+mn-lt"/>
          <a:ea typeface="+mn-ea"/>
          <a:cs typeface="+mn-cs"/>
        </a:defRPr>
      </a:lvl5pPr>
      <a:lvl6pPr marL="2285532" algn="l" defTabSz="457106" rtl="0" eaLnBrk="1" latinLnBrk="0" hangingPunct="1">
        <a:defRPr sz="1800" kern="1200">
          <a:solidFill>
            <a:schemeClr val="tx1"/>
          </a:solidFill>
          <a:latin typeface="+mn-lt"/>
          <a:ea typeface="+mn-ea"/>
          <a:cs typeface="+mn-cs"/>
        </a:defRPr>
      </a:lvl6pPr>
      <a:lvl7pPr marL="2742640" algn="l" defTabSz="457106" rtl="0" eaLnBrk="1" latinLnBrk="0" hangingPunct="1">
        <a:defRPr sz="1800" kern="1200">
          <a:solidFill>
            <a:schemeClr val="tx1"/>
          </a:solidFill>
          <a:latin typeface="+mn-lt"/>
          <a:ea typeface="+mn-ea"/>
          <a:cs typeface="+mn-cs"/>
        </a:defRPr>
      </a:lvl7pPr>
      <a:lvl8pPr marL="3199744" algn="l" defTabSz="457106" rtl="0" eaLnBrk="1" latinLnBrk="0" hangingPunct="1">
        <a:defRPr sz="1800" kern="1200">
          <a:solidFill>
            <a:schemeClr val="tx1"/>
          </a:solidFill>
          <a:latin typeface="+mn-lt"/>
          <a:ea typeface="+mn-ea"/>
          <a:cs typeface="+mn-cs"/>
        </a:defRPr>
      </a:lvl8pPr>
      <a:lvl9pPr marL="3656852" algn="l" defTabSz="45710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7.pdf"/><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df"/></Relationships>
</file>

<file path=ppt/slides/_rels/slide12.xml.rels><?xml version="1.0" encoding="UTF-8" standalone="yes"?>
<Relationships xmlns="http://schemas.openxmlformats.org/package/2006/relationships"><Relationship Id="rId3" Type="http://schemas.openxmlformats.org/officeDocument/2006/relationships/image" Target="../media/image16.pdf"/><Relationship Id="rId4" Type="http://schemas.openxmlformats.org/officeDocument/2006/relationships/image" Target="../media/image17.png"/><Relationship Id="rId5" Type="http://schemas.openxmlformats.org/officeDocument/2006/relationships/image" Target="../media/image19.pdf"/><Relationship Id="rId6" Type="http://schemas.openxmlformats.org/officeDocument/2006/relationships/image" Target="../media/image221.png"/><Relationship Id="rId7" Type="http://schemas.openxmlformats.org/officeDocument/2006/relationships/image" Target="../media/image20.pdf"/><Relationship Id="rId8" Type="http://schemas.openxmlformats.org/officeDocument/2006/relationships/image" Target="../media/image24.png"/><Relationship Id="rId9" Type="http://schemas.openxmlformats.org/officeDocument/2006/relationships/image" Target="../media/image21.pdf"/><Relationship Id="rId10"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3.pdf"/><Relationship Id="rId4" Type="http://schemas.openxmlformats.org/officeDocument/2006/relationships/image" Target="../media/image291.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df"/><Relationship Id="rId3" Type="http://schemas.openxmlformats.org/officeDocument/2006/relationships/image" Target="../media/image311.png"/></Relationships>
</file>

<file path=ppt/slides/_rels/slide15.xml.rels><?xml version="1.0" encoding="UTF-8" standalone="yes"?>
<Relationships xmlns="http://schemas.openxmlformats.org/package/2006/relationships"><Relationship Id="rId3" Type="http://schemas.openxmlformats.org/officeDocument/2006/relationships/image" Target="../media/image331.png"/><Relationship Id="rId4" Type="http://schemas.openxmlformats.org/officeDocument/2006/relationships/image" Target="../media/image26.pdf"/><Relationship Id="rId5" Type="http://schemas.openxmlformats.org/officeDocument/2006/relationships/image" Target="../media/image351.png"/><Relationship Id="rId1" Type="http://schemas.openxmlformats.org/officeDocument/2006/relationships/slideLayout" Target="../slideLayouts/slideLayout2.xml"/><Relationship Id="rId2" Type="http://schemas.openxmlformats.org/officeDocument/2006/relationships/image" Target="../media/image25.pd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df"/><Relationship Id="rId3" Type="http://schemas.openxmlformats.org/officeDocument/2006/relationships/image" Target="../media/image37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df"/><Relationship Id="rId3" Type="http://schemas.openxmlformats.org/officeDocument/2006/relationships/image" Target="../media/image39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2.png"/><Relationship Id="rId3"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4.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png"/><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4.tiff"/></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13.xml"/><Relationship Id="rId2"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Rectangle 1"/>
          <p:cNvSpPr>
            <a:spLocks noGrp="1" noChangeArrowheads="1"/>
          </p:cNvSpPr>
          <p:nvPr>
            <p:ph type="title"/>
          </p:nvPr>
        </p:nvSpPr>
        <p:spPr>
          <a:xfrm>
            <a:off x="0" y="1875234"/>
            <a:ext cx="9144000" cy="1500188"/>
          </a:xfrm>
        </p:spPr>
        <p:txBody>
          <a:bodyPr/>
          <a:lstStyle/>
          <a:p>
            <a:pPr eaLnBrk="1" hangingPunct="1"/>
            <a:r>
              <a:rPr lang="en-US" sz="4500" dirty="0" smtClean="0"/>
              <a:t/>
            </a:r>
            <a:br>
              <a:rPr lang="en-US" sz="4500" dirty="0" smtClean="0"/>
            </a:br>
            <a:r>
              <a:rPr lang="en-US" sz="3800" dirty="0" smtClean="0">
                <a:solidFill>
                  <a:srgbClr val="FFFF66"/>
                </a:solidFill>
              </a:rPr>
              <a:t>Intrinsic geometric methods for anatomical shapes obtained from CT and MRI</a:t>
            </a:r>
            <a:r>
              <a:rPr lang="en-US" sz="3800" dirty="0" smtClean="0"/>
              <a:t> </a:t>
            </a:r>
            <a:r>
              <a:rPr lang="en-US" sz="3800" dirty="0" smtClean="0">
                <a:latin typeface="Calibri" charset="0"/>
                <a:ea typeface="Calibri" charset="0"/>
                <a:cs typeface="Calibri" charset="0"/>
              </a:rPr>
              <a:t/>
            </a:r>
            <a:br>
              <a:rPr lang="en-US" sz="3800" dirty="0" smtClean="0">
                <a:latin typeface="Calibri" charset="0"/>
                <a:ea typeface="Calibri" charset="0"/>
                <a:cs typeface="Calibri" charset="0"/>
              </a:rPr>
            </a:br>
            <a:endParaRPr lang="en-US" sz="3800" dirty="0" smtClean="0">
              <a:latin typeface="Calibri" charset="0"/>
              <a:ea typeface="Calibri" charset="0"/>
              <a:cs typeface="Calibri" charset="0"/>
            </a:endParaRPr>
          </a:p>
        </p:txBody>
      </p:sp>
      <p:sp>
        <p:nvSpPr>
          <p:cNvPr id="186371" name="Rectangle 2"/>
          <p:cNvSpPr>
            <a:spLocks noGrp="1" noChangeArrowheads="1"/>
          </p:cNvSpPr>
          <p:nvPr>
            <p:ph type="body" idx="1"/>
          </p:nvPr>
        </p:nvSpPr>
        <p:spPr>
          <a:xfrm>
            <a:off x="875113" y="3161110"/>
            <a:ext cx="7358063" cy="2678906"/>
          </a:xfrm>
        </p:spPr>
        <p:txBody>
          <a:bodyPr rIns="28566"/>
          <a:lstStyle/>
          <a:p>
            <a:pPr marL="268942" indent="0" eaLnBrk="1" hangingPunct="1">
              <a:lnSpc>
                <a:spcPct val="90000"/>
              </a:lnSpc>
              <a:buNone/>
            </a:pPr>
            <a:r>
              <a:rPr lang="en-US" dirty="0">
                <a:latin typeface="Calibri" charset="0"/>
                <a:ea typeface="Arial" charset="0"/>
                <a:cs typeface="Arial" charset="0"/>
                <a:sym typeface="Arial" charset="0"/>
              </a:rPr>
              <a:t>Moo K. Chung</a:t>
            </a:r>
            <a:endParaRPr lang="en-US" dirty="0" smtClean="0">
              <a:latin typeface="Calibri" charset="0"/>
              <a:ea typeface="Arial" charset="0"/>
              <a:cs typeface="Arial" charset="0"/>
              <a:sym typeface="Arial" charset="0"/>
            </a:endParaRPr>
          </a:p>
          <a:p>
            <a:pPr marL="268942" indent="0" eaLnBrk="1" hangingPunct="1">
              <a:lnSpc>
                <a:spcPct val="90000"/>
              </a:lnSpc>
              <a:buNone/>
            </a:pPr>
            <a:endParaRPr lang="en-US" dirty="0" smtClean="0">
              <a:latin typeface="Calibri" charset="0"/>
              <a:ea typeface="Calibri" charset="0"/>
              <a:cs typeface="Calibri" charset="0"/>
              <a:sym typeface="Arial" charset="0"/>
            </a:endParaRPr>
          </a:p>
          <a:p>
            <a:pPr marL="268942" indent="0" eaLnBrk="1" hangingPunct="1">
              <a:lnSpc>
                <a:spcPct val="90000"/>
              </a:lnSpc>
              <a:buNone/>
            </a:pPr>
            <a:r>
              <a:rPr lang="en-US" dirty="0">
                <a:latin typeface="Calibri" charset="0"/>
                <a:ea typeface="Arial" charset="0"/>
                <a:cs typeface="Arial" charset="0"/>
                <a:sym typeface="Arial" charset="0"/>
              </a:rPr>
              <a:t>Department of Biostatistics and Medical Informatics</a:t>
            </a:r>
            <a:endParaRPr lang="en-US" dirty="0">
              <a:latin typeface="Calibri" charset="0"/>
              <a:ea typeface="Calibri" charset="0"/>
              <a:cs typeface="Calibri" charset="0"/>
              <a:sym typeface="Arial" charset="0"/>
            </a:endParaRPr>
          </a:p>
          <a:p>
            <a:pPr marL="268942" indent="0" eaLnBrk="1" hangingPunct="1">
              <a:lnSpc>
                <a:spcPct val="90000"/>
              </a:lnSpc>
              <a:buNone/>
            </a:pPr>
            <a:r>
              <a:rPr lang="en-US" dirty="0" err="1">
                <a:latin typeface="Calibri" charset="0"/>
                <a:ea typeface="Arial" charset="0"/>
                <a:cs typeface="Arial" charset="0"/>
                <a:sym typeface="Arial" charset="0"/>
              </a:rPr>
              <a:t>Waisman</a:t>
            </a:r>
            <a:r>
              <a:rPr lang="en-US" dirty="0">
                <a:latin typeface="Calibri" charset="0"/>
                <a:ea typeface="Arial" charset="0"/>
                <a:cs typeface="Arial" charset="0"/>
                <a:sym typeface="Arial" charset="0"/>
              </a:rPr>
              <a:t> Laboratory for Brain Imaging and Behavior</a:t>
            </a:r>
            <a:endParaRPr lang="en-US" dirty="0">
              <a:latin typeface="Calibri" charset="0"/>
              <a:ea typeface="Calibri" charset="0"/>
              <a:cs typeface="Calibri" charset="0"/>
              <a:sym typeface="Arial" charset="0"/>
            </a:endParaRPr>
          </a:p>
          <a:p>
            <a:pPr marL="268942" indent="0" eaLnBrk="1" hangingPunct="1">
              <a:lnSpc>
                <a:spcPct val="90000"/>
              </a:lnSpc>
              <a:buNone/>
            </a:pPr>
            <a:r>
              <a:rPr lang="en-US" dirty="0">
                <a:latin typeface="Calibri" charset="0"/>
                <a:ea typeface="Arial" charset="0"/>
                <a:cs typeface="Arial" charset="0"/>
                <a:sym typeface="Arial" charset="0"/>
              </a:rPr>
              <a:t>University of Wisconsin-</a:t>
            </a:r>
            <a:r>
              <a:rPr lang="en-US" dirty="0" smtClean="0">
                <a:latin typeface="Calibri" charset="0"/>
                <a:ea typeface="Arial" charset="0"/>
                <a:cs typeface="Arial" charset="0"/>
                <a:sym typeface="Arial" charset="0"/>
              </a:rPr>
              <a:t>Madison</a:t>
            </a:r>
          </a:p>
          <a:p>
            <a:pPr marL="268942" indent="0" eaLnBrk="1" hangingPunct="1">
              <a:lnSpc>
                <a:spcPct val="90000"/>
              </a:lnSpc>
              <a:buNone/>
            </a:pPr>
            <a:endParaRPr lang="en-US" dirty="0" smtClean="0">
              <a:latin typeface="Calibri" charset="0"/>
              <a:ea typeface="Calibri" charset="0"/>
              <a:cs typeface="Calibri" charset="0"/>
              <a:sym typeface="Arial" charset="0"/>
            </a:endParaRPr>
          </a:p>
          <a:p>
            <a:pPr marL="268942" indent="0" eaLnBrk="1" hangingPunct="1">
              <a:lnSpc>
                <a:spcPct val="90000"/>
              </a:lnSpc>
              <a:buNone/>
            </a:pPr>
            <a:r>
              <a:rPr lang="en-US" dirty="0" smtClean="0">
                <a:latin typeface="Calibri" charset="0"/>
                <a:ea typeface="Calibri" charset="0"/>
                <a:cs typeface="Calibri" charset="0"/>
                <a:sym typeface="Arial" charset="0"/>
              </a:rPr>
              <a:t>Department of Brain and Cognitive Sciences</a:t>
            </a:r>
          </a:p>
          <a:p>
            <a:pPr marL="268942" indent="0" eaLnBrk="1" hangingPunct="1">
              <a:lnSpc>
                <a:spcPct val="90000"/>
              </a:lnSpc>
              <a:buNone/>
            </a:pPr>
            <a:r>
              <a:rPr lang="en-US" dirty="0" smtClean="0">
                <a:latin typeface="Calibri" charset="0"/>
                <a:ea typeface="Calibri" charset="0"/>
                <a:cs typeface="Calibri" charset="0"/>
                <a:sym typeface="Arial" charset="0"/>
              </a:rPr>
              <a:t>Seoul National University</a:t>
            </a:r>
          </a:p>
          <a:p>
            <a:pPr marL="268942" indent="0" eaLnBrk="1" hangingPunct="1">
              <a:lnSpc>
                <a:spcPct val="90000"/>
              </a:lnSpc>
              <a:buNone/>
            </a:pPr>
            <a:endParaRPr lang="en-US" dirty="0" smtClean="0">
              <a:latin typeface="Calibri" charset="0"/>
              <a:ea typeface="Arial" charset="0"/>
              <a:cs typeface="Arial" charset="0"/>
              <a:sym typeface="Arial" charset="0"/>
            </a:endParaRPr>
          </a:p>
          <a:p>
            <a:pPr marL="268942" indent="0" eaLnBrk="1" hangingPunct="1">
              <a:lnSpc>
                <a:spcPct val="90000"/>
              </a:lnSpc>
              <a:buNone/>
            </a:pPr>
            <a:r>
              <a:rPr lang="en-US" dirty="0" err="1">
                <a:solidFill>
                  <a:srgbClr val="FFFF66"/>
                </a:solidFill>
                <a:latin typeface="Calibri" charset="0"/>
                <a:ea typeface="Arial" charset="0"/>
                <a:cs typeface="Arial" charset="0"/>
                <a:sym typeface="Arial" charset="0"/>
              </a:rPr>
              <a:t>www.stat.wisc.edu/~mchung</a:t>
            </a:r>
            <a:endParaRPr lang="en-US" dirty="0">
              <a:solidFill>
                <a:srgbClr val="FFFF66"/>
              </a:solidFill>
              <a:latin typeface="Calibri" charset="0"/>
              <a:ea typeface="Arial" charset="0"/>
              <a:cs typeface="Arial" charset="0"/>
              <a:sym typeface="Arial" charset="0"/>
            </a:endParaRPr>
          </a:p>
          <a:p>
            <a:pPr marL="268942" indent="0" eaLnBrk="1" hangingPunct="1">
              <a:lnSpc>
                <a:spcPct val="90000"/>
              </a:lnSpc>
              <a:buNone/>
            </a:pPr>
            <a:endParaRPr lang="en-US" dirty="0">
              <a:solidFill>
                <a:srgbClr val="FFFF66"/>
              </a:solidFill>
              <a:latin typeface="Calibri" charset="0"/>
              <a:ea typeface="Calibri" charset="0"/>
              <a:cs typeface="Calibri" charset="0"/>
              <a:sym typeface="Arial" charset="0"/>
            </a:endParaRPr>
          </a:p>
          <a:p>
            <a:pPr marL="268942" indent="0" eaLnBrk="1" hangingPunct="1">
              <a:lnSpc>
                <a:spcPct val="90000"/>
              </a:lnSpc>
              <a:buNone/>
            </a:pPr>
            <a:endParaRPr lang="en-US" dirty="0">
              <a:latin typeface="Calibri" charset="0"/>
              <a:ea typeface="Calibri" charset="0"/>
              <a:cs typeface="Calibri" charset="0"/>
              <a:sym typeface="Arial" charset="0"/>
            </a:endParaRPr>
          </a:p>
        </p:txBody>
      </p:sp>
      <p:pic>
        <p:nvPicPr>
          <p:cNvPr id="186372" name="Picture 5"/>
          <p:cNvPicPr>
            <a:picLocks noChangeAspect="1"/>
          </p:cNvPicPr>
          <p:nvPr/>
        </p:nvPicPr>
        <p:blipFill>
          <a:blip r:embed="rId3"/>
          <a:srcRect/>
          <a:stretch>
            <a:fillRect/>
          </a:stretch>
        </p:blipFill>
        <p:spPr bwMode="auto">
          <a:xfrm>
            <a:off x="3411145" y="1"/>
            <a:ext cx="5732859" cy="1433215"/>
          </a:xfrm>
          <a:prstGeom prst="rect">
            <a:avLst/>
          </a:prstGeom>
          <a:noFill/>
          <a:ln w="9525">
            <a:noFill/>
            <a:miter lim="800000"/>
            <a:headEnd/>
            <a:tailEnd/>
          </a:ln>
        </p:spPr>
      </p:pic>
      <p:pic>
        <p:nvPicPr>
          <p:cNvPr id="7" name="Picture 6" descr="seoulnu.png"/>
          <p:cNvPicPr>
            <a:picLocks noChangeAspect="1"/>
          </p:cNvPicPr>
          <p:nvPr/>
        </p:nvPicPr>
        <p:blipFill>
          <a:blip r:embed="rId4"/>
          <a:stretch>
            <a:fillRect/>
          </a:stretch>
        </p:blipFill>
        <p:spPr>
          <a:xfrm>
            <a:off x="4" y="5"/>
            <a:ext cx="1446609" cy="1446609"/>
          </a:xfrm>
          <a:prstGeom prst="rect">
            <a:avLst/>
          </a:prstGeom>
          <a:solidFill>
            <a:schemeClr val="tx1"/>
          </a:solidFill>
        </p:spPr>
      </p:pic>
      <p:pic>
        <p:nvPicPr>
          <p:cNvPr id="8" name="Picture 6"/>
          <p:cNvPicPr>
            <a:picLocks noChangeAspect="1"/>
          </p:cNvPicPr>
          <p:nvPr/>
        </p:nvPicPr>
        <p:blipFill>
          <a:blip r:embed="rId5"/>
          <a:srcRect/>
          <a:stretch>
            <a:fillRect/>
          </a:stretch>
        </p:blipFill>
        <p:spPr bwMode="auto">
          <a:xfrm>
            <a:off x="4" y="4"/>
            <a:ext cx="3415605" cy="144660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95586" name="Picture 3" descr="Macintosh HD:Users:titipas:Desktop:mandible:images:holepatching2.tif"/>
          <p:cNvPicPr>
            <a:picLocks noChangeAspect="1" noChangeArrowheads="1"/>
          </p:cNvPicPr>
          <p:nvPr/>
        </p:nvPicPr>
        <p:blipFill>
          <a:blip r:embed="rId2"/>
          <a:srcRect/>
          <a:stretch>
            <a:fillRect/>
          </a:stretch>
        </p:blipFill>
        <p:spPr bwMode="auto">
          <a:xfrm>
            <a:off x="446484" y="428626"/>
            <a:ext cx="8090297" cy="4714875"/>
          </a:xfrm>
          <a:prstGeom prst="rect">
            <a:avLst/>
          </a:prstGeom>
          <a:noFill/>
          <a:ln w="9525">
            <a:noFill/>
            <a:miter lim="800000"/>
            <a:headEnd/>
            <a:tailEnd/>
          </a:ln>
        </p:spPr>
      </p:pic>
      <p:sp>
        <p:nvSpPr>
          <p:cNvPr id="195587" name="TextBox 5"/>
          <p:cNvSpPr txBox="1">
            <a:spLocks noChangeArrowheads="1"/>
          </p:cNvSpPr>
          <p:nvPr/>
        </p:nvSpPr>
        <p:spPr bwMode="auto">
          <a:xfrm>
            <a:off x="285751" y="5250657"/>
            <a:ext cx="8322469" cy="1296012"/>
          </a:xfrm>
          <a:prstGeom prst="rect">
            <a:avLst/>
          </a:prstGeom>
          <a:noFill/>
          <a:ln w="9525">
            <a:noFill/>
            <a:miter lim="800000"/>
            <a:headEnd/>
            <a:tailEnd/>
          </a:ln>
        </p:spPr>
        <p:txBody>
          <a:bodyPr lIns="64277" tIns="32139" rIns="64277" bIns="32139">
            <a:prstTxWarp prst="textNoShape">
              <a:avLst/>
            </a:prstTxWarp>
            <a:spAutoFit/>
          </a:bodyPr>
          <a:lstStyle/>
          <a:p>
            <a:r>
              <a:rPr lang="en-US" sz="2200" dirty="0">
                <a:solidFill>
                  <a:srgbClr val="000000"/>
                </a:solidFill>
              </a:rPr>
              <a:t>Additional morphological closing operation was done to patch up the space that was occupied by teeth. Without this morphological operation, the final statistical result will be highly biased in teeth regions.</a:t>
            </a:r>
          </a:p>
          <a:p>
            <a:endParaRPr lang="en-US" sz="1400" dirty="0">
              <a:solidFill>
                <a:srgbClr val="000000"/>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6" name="Picture 5" descr="latex-image-1.pdf"/>
          <p:cNvPicPr>
            <a:picLocks noChangeAspect="1"/>
          </p:cNvPicPr>
          <p:nvPr/>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tretch>
                <a:fillRect/>
              </a:stretch>
            </p:blipFill>
          </mc:Fallback>
        </mc:AlternateContent>
        <p:spPr>
          <a:xfrm>
            <a:off x="2911079" y="6088930"/>
            <a:ext cx="3098253" cy="769070"/>
          </a:xfrm>
          <a:prstGeom prst="rect">
            <a:avLst/>
          </a:prstGeom>
        </p:spPr>
      </p:pic>
      <p:sp>
        <p:nvSpPr>
          <p:cNvPr id="7" name="Title 1"/>
          <p:cNvSpPr txBox="1">
            <a:spLocks/>
          </p:cNvSpPr>
          <p:nvPr/>
        </p:nvSpPr>
        <p:spPr bwMode="auto">
          <a:xfrm>
            <a:off x="0" y="0"/>
            <a:ext cx="3875484" cy="642938"/>
          </a:xfrm>
          <a:prstGeom prst="rect">
            <a:avLst/>
          </a:prstGeom>
          <a:solidFill>
            <a:schemeClr val="bg1">
              <a:alpha val="25000"/>
            </a:schemeClr>
          </a:solidFill>
          <a:ln w="12700">
            <a:noFill/>
            <a:miter lim="800000"/>
            <a:headEnd/>
            <a:tailEnd/>
          </a:ln>
        </p:spPr>
        <p:txBody>
          <a:bodyPr vert="horz" wrap="square" lIns="35709" tIns="35709" rIns="35709" bIns="35709" numCol="1" anchor="b" anchorCtr="0" compatLnSpc="1">
            <a:prstTxWarp prst="textNoShape">
              <a:avLst/>
            </a:prstTxWarp>
          </a:bodyPr>
          <a:lstStyle/>
          <a:p>
            <a:pPr algn="ctr" defTabSz="642783" eaLnBrk="0" hangingPunct="0">
              <a:defRPr/>
            </a:pPr>
            <a:r>
              <a:rPr lang="en-US" sz="3500" kern="0" dirty="0" err="1" smtClean="0">
                <a:solidFill>
                  <a:schemeClr val="bg1"/>
                </a:solidFill>
                <a:latin typeface="+mj-lt"/>
                <a:ea typeface="+mj-ea"/>
                <a:cs typeface="+mj-cs"/>
              </a:rPr>
              <a:t>Orthonormal</a:t>
            </a:r>
            <a:r>
              <a:rPr lang="en-US" sz="3500" kern="0" dirty="0" smtClean="0">
                <a:solidFill>
                  <a:schemeClr val="bg1"/>
                </a:solidFill>
                <a:latin typeface="+mj-lt"/>
                <a:ea typeface="+mj-ea"/>
                <a:cs typeface="+mj-cs"/>
              </a:rPr>
              <a:t> basis</a:t>
            </a:r>
          </a:p>
        </p:txBody>
      </p:sp>
      <p:pic>
        <p:nvPicPr>
          <p:cNvPr id="8" name="Picture 7" descr="FIG_md_eigs0to5_lb_compact-eps-converted-to.pdf"/>
          <p:cNvPicPr>
            <a:picLocks noChangeAspect="1"/>
          </p:cNvPicPr>
          <p:nvPr/>
        </p:nvPicPr>
        <mc:AlternateContent xmlns:ma="http://schemas.microsoft.com/office/mac/drawingml/2008/main">
          <mc:Choice Requires="ma">
            <p:blipFill>
              <a:blip r:embed="rId4"/>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5"/>
              <a:stretch>
                <a:fillRect/>
              </a:stretch>
            </p:blipFill>
          </mc:Fallback>
        </mc:AlternateContent>
        <p:spPr>
          <a:xfrm>
            <a:off x="32189" y="785339"/>
            <a:ext cx="9111812" cy="5215413"/>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39332" y="857250"/>
            <a:ext cx="8546783" cy="3467576"/>
          </a:xfrm>
          <a:prstGeom prst="rect">
            <a:avLst/>
          </a:prstGeom>
        </p:spPr>
      </p:pic>
      <p:sp>
        <p:nvSpPr>
          <p:cNvPr id="5" name="Title 1"/>
          <p:cNvSpPr txBox="1">
            <a:spLocks/>
          </p:cNvSpPr>
          <p:nvPr/>
        </p:nvSpPr>
        <p:spPr bwMode="auto">
          <a:xfrm>
            <a:off x="1" y="0"/>
            <a:ext cx="5804297" cy="642938"/>
          </a:xfrm>
          <a:prstGeom prst="rect">
            <a:avLst/>
          </a:prstGeom>
          <a:solidFill>
            <a:schemeClr val="bg1">
              <a:alpha val="25000"/>
            </a:schemeClr>
          </a:solidFill>
          <a:ln w="12700">
            <a:noFill/>
            <a:miter lim="800000"/>
            <a:headEnd/>
            <a:tailEnd/>
          </a:ln>
        </p:spPr>
        <p:txBody>
          <a:bodyPr vert="horz" wrap="square" lIns="35709" tIns="35709" rIns="35709" bIns="35709" numCol="1" anchor="b" anchorCtr="0" compatLnSpc="1">
            <a:prstTxWarp prst="textNoShape">
              <a:avLst/>
            </a:prstTxWarp>
          </a:bodyPr>
          <a:lstStyle/>
          <a:p>
            <a:pPr algn="ctr" defTabSz="642783" eaLnBrk="0" hangingPunct="0">
              <a:defRPr/>
            </a:pPr>
            <a:r>
              <a:rPr lang="en-US" sz="3500" kern="0" dirty="0" smtClean="0">
                <a:solidFill>
                  <a:schemeClr val="bg1"/>
                </a:solidFill>
                <a:latin typeface="+mj-lt"/>
                <a:ea typeface="+mj-ea"/>
                <a:cs typeface="+mj-cs"/>
              </a:rPr>
              <a:t>Finite Element Method (FEM) </a:t>
            </a:r>
          </a:p>
        </p:txBody>
      </p:sp>
      <p:pic>
        <p:nvPicPr>
          <p:cNvPr id="6" name="Picture 5" descr="latex-image-1.pdf"/>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339329" y="5464969"/>
            <a:ext cx="3098253" cy="769070"/>
          </a:xfrm>
          <a:prstGeom prst="rect">
            <a:avLst/>
          </a:prstGeom>
        </p:spPr>
      </p:pic>
      <p:cxnSp>
        <p:nvCxnSpPr>
          <p:cNvPr id="7" name="Straight Arrow Connector 5"/>
          <p:cNvCxnSpPr>
            <a:cxnSpLocks noChangeShapeType="1"/>
          </p:cNvCxnSpPr>
          <p:nvPr/>
        </p:nvCxnSpPr>
        <p:spPr bwMode="auto">
          <a:xfrm>
            <a:off x="3661172" y="5947176"/>
            <a:ext cx="964406" cy="1117"/>
          </a:xfrm>
          <a:prstGeom prst="straightConnector1">
            <a:avLst/>
          </a:prstGeom>
          <a:noFill/>
          <a:ln w="76200">
            <a:solidFill>
              <a:srgbClr val="FF6600"/>
            </a:solidFill>
            <a:round/>
            <a:headEnd/>
            <a:tailEnd type="arrow" w="med" len="med"/>
          </a:ln>
        </p:spPr>
      </p:cxnSp>
      <p:pic>
        <p:nvPicPr>
          <p:cNvPr id="9" name="Picture 8" descr="latex-image-1.pdf"/>
          <p:cNvPicPr>
            <a:picLocks noChangeAspect="1"/>
          </p:cNvPicPr>
          <p:nvPr/>
        </p:nvPicPr>
        <mc:AlternateContent xmlns:ma="http://schemas.microsoft.com/office/mac/drawingml/2008/main">
          <mc:Choice Requires="ma">
            <p:blipFill>
              <a:blip r:embed="rId5"/>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6"/>
              <a:stretch>
                <a:fillRect/>
              </a:stretch>
            </p:blipFill>
          </mc:Fallback>
        </mc:AlternateContent>
        <p:spPr>
          <a:xfrm>
            <a:off x="4839895" y="5464969"/>
            <a:ext cx="3840021" cy="776883"/>
          </a:xfrm>
          <a:prstGeom prst="rect">
            <a:avLst/>
          </a:prstGeom>
        </p:spPr>
      </p:pic>
      <p:pic>
        <p:nvPicPr>
          <p:cNvPr id="10" name="Picture 9" descr="latex-image-1.pdf"/>
          <p:cNvPicPr>
            <a:picLocks noChangeAspect="1"/>
          </p:cNvPicPr>
          <p:nvPr/>
        </p:nvPicPr>
        <mc:AlternateContent xmlns:ma="http://schemas.microsoft.com/office/mac/drawingml/2008/main">
          <mc:Choice Requires="ma">
            <p:blipFill>
              <a:blip r:embed="rId7"/>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8"/>
              <a:stretch>
                <a:fillRect/>
              </a:stretch>
            </p:blipFill>
          </mc:Fallback>
        </mc:AlternateContent>
        <p:spPr>
          <a:xfrm>
            <a:off x="500063" y="3429001"/>
            <a:ext cx="658564" cy="658564"/>
          </a:xfrm>
          <a:prstGeom prst="rect">
            <a:avLst/>
          </a:prstGeom>
          <a:solidFill>
            <a:schemeClr val="tx1"/>
          </a:solidFill>
        </p:spPr>
      </p:pic>
      <p:pic>
        <p:nvPicPr>
          <p:cNvPr id="11" name="Picture 10" descr="latex-image-1.pdf"/>
          <p:cNvPicPr>
            <a:picLocks noChangeAspect="1"/>
          </p:cNvPicPr>
          <p:nvPr/>
        </p:nvPicPr>
        <mc:AlternateContent xmlns:ma="http://schemas.microsoft.com/office/mac/drawingml/2008/main">
          <mc:Choice Requires="ma">
            <p:blipFill>
              <a:blip r:embed="rId9"/>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10"/>
              <a:stretch>
                <a:fillRect/>
              </a:stretch>
            </p:blipFill>
          </mc:Fallback>
        </mc:AlternateContent>
        <p:spPr>
          <a:xfrm>
            <a:off x="4786317" y="3482582"/>
            <a:ext cx="589359" cy="589359"/>
          </a:xfrm>
          <a:prstGeom prst="rect">
            <a:avLst/>
          </a:prstGeom>
          <a:solidFill>
            <a:srgbClr val="FFFFFF"/>
          </a:solid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92906" y="1875239"/>
            <a:ext cx="9986642" cy="4663761"/>
          </a:xfrm>
          <a:prstGeom prst="rect">
            <a:avLst/>
          </a:prstGeom>
        </p:spPr>
      </p:pic>
      <p:sp>
        <p:nvSpPr>
          <p:cNvPr id="8" name="TextBox 7"/>
          <p:cNvSpPr txBox="1"/>
          <p:nvPr/>
        </p:nvSpPr>
        <p:spPr>
          <a:xfrm>
            <a:off x="2268142" y="5947176"/>
            <a:ext cx="1718718" cy="346249"/>
          </a:xfrm>
          <a:prstGeom prst="rect">
            <a:avLst/>
          </a:prstGeom>
          <a:solidFill>
            <a:schemeClr val="tx1"/>
          </a:solidFill>
        </p:spPr>
        <p:txBody>
          <a:bodyPr wrap="none" lIns="64277" tIns="32139" rIns="64277" bIns="32139" rtlCol="0">
            <a:spAutoFit/>
          </a:bodyPr>
          <a:lstStyle/>
          <a:p>
            <a:r>
              <a:rPr lang="en-US" dirty="0" smtClean="0">
                <a:solidFill>
                  <a:schemeClr val="bg1"/>
                </a:solidFill>
              </a:rPr>
              <a:t>mandible surface</a:t>
            </a:r>
            <a:endParaRPr lang="en-US" dirty="0">
              <a:solidFill>
                <a:schemeClr val="bg1"/>
              </a:solidFill>
            </a:endParaRPr>
          </a:p>
        </p:txBody>
      </p:sp>
      <p:sp>
        <p:nvSpPr>
          <p:cNvPr id="9" name="TextBox 8"/>
          <p:cNvSpPr txBox="1"/>
          <p:nvPr/>
        </p:nvSpPr>
        <p:spPr>
          <a:xfrm>
            <a:off x="5589984" y="5625705"/>
            <a:ext cx="2946797" cy="627569"/>
          </a:xfrm>
          <a:prstGeom prst="rect">
            <a:avLst/>
          </a:prstGeom>
          <a:solidFill>
            <a:schemeClr val="tx1"/>
          </a:solidFill>
        </p:spPr>
        <p:txBody>
          <a:bodyPr wrap="square" lIns="64277" tIns="32139" rIns="64277" bIns="32139" rtlCol="0">
            <a:spAutoFit/>
          </a:bodyPr>
          <a:lstStyle/>
          <a:p>
            <a:r>
              <a:rPr lang="en-US" dirty="0" smtClean="0">
                <a:solidFill>
                  <a:schemeClr val="bg1"/>
                </a:solidFill>
              </a:rPr>
              <a:t>smoothed with bandwidth 10</a:t>
            </a:r>
          </a:p>
          <a:p>
            <a:r>
              <a:rPr lang="en-US" dirty="0" smtClean="0">
                <a:solidFill>
                  <a:schemeClr val="bg1"/>
                </a:solidFill>
              </a:rPr>
              <a:t>and 1269 </a:t>
            </a:r>
            <a:r>
              <a:rPr lang="en-US" dirty="0" err="1" smtClean="0">
                <a:solidFill>
                  <a:schemeClr val="bg1"/>
                </a:solidFill>
              </a:rPr>
              <a:t>eigenfunctions</a:t>
            </a:r>
            <a:endParaRPr lang="en-US" dirty="0">
              <a:solidFill>
                <a:schemeClr val="bg1"/>
              </a:solidFill>
            </a:endParaRPr>
          </a:p>
        </p:txBody>
      </p:sp>
      <p:sp>
        <p:nvSpPr>
          <p:cNvPr id="15" name="Title 1"/>
          <p:cNvSpPr txBox="1">
            <a:spLocks/>
          </p:cNvSpPr>
          <p:nvPr/>
        </p:nvSpPr>
        <p:spPr bwMode="auto">
          <a:xfrm>
            <a:off x="0" y="0"/>
            <a:ext cx="7090172" cy="642938"/>
          </a:xfrm>
          <a:prstGeom prst="rect">
            <a:avLst/>
          </a:prstGeom>
          <a:solidFill>
            <a:schemeClr val="bg1">
              <a:alpha val="25000"/>
            </a:schemeClr>
          </a:solidFill>
          <a:ln w="12700">
            <a:noFill/>
            <a:miter lim="800000"/>
            <a:headEnd/>
            <a:tailEnd/>
          </a:ln>
        </p:spPr>
        <p:txBody>
          <a:bodyPr vert="horz" wrap="square" lIns="35709" tIns="35709" rIns="35709" bIns="35709" numCol="1" anchor="b" anchorCtr="0" compatLnSpc="1">
            <a:prstTxWarp prst="textNoShape">
              <a:avLst/>
            </a:prstTxWarp>
          </a:bodyPr>
          <a:lstStyle/>
          <a:p>
            <a:pPr algn="ctr" defTabSz="642783" eaLnBrk="0" hangingPunct="0">
              <a:defRPr/>
            </a:pPr>
            <a:r>
              <a:rPr lang="en-US" sz="3500" kern="0" dirty="0" smtClean="0">
                <a:solidFill>
                  <a:schemeClr val="bg1"/>
                </a:solidFill>
                <a:latin typeface="+mj-lt"/>
                <a:ea typeface="+mj-ea"/>
                <a:cs typeface="+mj-cs"/>
              </a:rPr>
              <a:t>Heat kernel smoothing on manifolds</a:t>
            </a:r>
          </a:p>
        </p:txBody>
      </p:sp>
      <p:pic>
        <p:nvPicPr>
          <p:cNvPr id="18" name="Picture 17" descr="latex-image-1.pdf"/>
          <p:cNvPicPr>
            <a:picLocks noChangeAspect="1"/>
          </p:cNvPicPr>
          <p:nvPr/>
        </p:nvPicPr>
        <mc:AlternateContent xmlns:ma="http://schemas.microsoft.com/office/mac/drawingml/2008/main">
          <mc:Choice Requires="ma">
            <p:blipFill>
              <a:blip r:embed="rId3"/>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tretch>
                <a:fillRect/>
              </a:stretch>
            </p:blipFill>
          </mc:Fallback>
        </mc:AlternateContent>
        <p:spPr>
          <a:xfrm>
            <a:off x="2482453" y="857251"/>
            <a:ext cx="5461786" cy="1178719"/>
          </a:xfrm>
          <a:prstGeom prst="rect">
            <a:avLst/>
          </a:prstGeom>
        </p:spPr>
      </p:pic>
      <p:sp>
        <p:nvSpPr>
          <p:cNvPr id="19" name="TextBox 18"/>
          <p:cNvSpPr txBox="1"/>
          <p:nvPr/>
        </p:nvSpPr>
        <p:spPr>
          <a:xfrm>
            <a:off x="285751" y="1071565"/>
            <a:ext cx="1299049" cy="346241"/>
          </a:xfrm>
          <a:prstGeom prst="rect">
            <a:avLst/>
          </a:prstGeom>
          <a:noFill/>
        </p:spPr>
        <p:txBody>
          <a:bodyPr wrap="none" lIns="64277" tIns="32139" rIns="64277" bIns="32139" rtlCol="0">
            <a:spAutoFit/>
          </a:bodyPr>
          <a:lstStyle/>
          <a:p>
            <a:r>
              <a:rPr lang="en-US" dirty="0" smtClean="0">
                <a:solidFill>
                  <a:schemeClr val="bg1"/>
                </a:solidFill>
              </a:rPr>
              <a:t>Heat kernel:</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6" name="Picture 5" descr="FIG5.pdf"/>
          <p:cNvPicPr>
            <a:picLocks noChangeAspect="1"/>
          </p:cNvPicPr>
          <p:nvPr/>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tretch>
                <a:fillRect/>
              </a:stretch>
            </p:blipFill>
          </mc:Fallback>
        </mc:AlternateContent>
        <p:spPr>
          <a:xfrm>
            <a:off x="4" y="2212904"/>
            <a:ext cx="9144000" cy="2855268"/>
          </a:xfrm>
          <a:prstGeom prst="rect">
            <a:avLst/>
          </a:prstGeom>
        </p:spPr>
      </p:pic>
      <p:sp>
        <p:nvSpPr>
          <p:cNvPr id="7" name="TextBox 6"/>
          <p:cNvSpPr txBox="1"/>
          <p:nvPr/>
        </p:nvSpPr>
        <p:spPr>
          <a:xfrm>
            <a:off x="4" y="0"/>
            <a:ext cx="7411641" cy="573474"/>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Heat kernel smoothing on mandible shape</a:t>
            </a:r>
            <a:endParaRPr lang="en-US" sz="3300" dirty="0">
              <a:solidFill>
                <a:schemeClr val="bg1"/>
              </a:solidFill>
            </a:endParaRPr>
          </a:p>
        </p:txBody>
      </p:sp>
      <p:sp>
        <p:nvSpPr>
          <p:cNvPr id="8" name="TextBox 7"/>
          <p:cNvSpPr txBox="1"/>
          <p:nvPr/>
        </p:nvSpPr>
        <p:spPr>
          <a:xfrm>
            <a:off x="690167" y="5626100"/>
            <a:ext cx="7542095" cy="711236"/>
          </a:xfrm>
          <a:prstGeom prst="rect">
            <a:avLst/>
          </a:prstGeom>
          <a:noFill/>
        </p:spPr>
        <p:txBody>
          <a:bodyPr wrap="none" lIns="64277" tIns="32139" rIns="64277" bIns="32139" rtlCol="0">
            <a:spAutoFit/>
          </a:bodyPr>
          <a:lstStyle/>
          <a:p>
            <a:r>
              <a:rPr lang="en-US" sz="2100" dirty="0" err="1" smtClean="0">
                <a:solidFill>
                  <a:srgbClr val="000000"/>
                </a:solidFill>
              </a:rPr>
              <a:t>Iternated</a:t>
            </a:r>
            <a:r>
              <a:rPr lang="en-US" sz="2100" dirty="0" smtClean="0">
                <a:solidFill>
                  <a:srgbClr val="000000"/>
                </a:solidFill>
              </a:rPr>
              <a:t> kernel smoothing  (Chung et al., 2005 </a:t>
            </a:r>
            <a:r>
              <a:rPr lang="en-US" sz="2100" dirty="0" err="1" smtClean="0">
                <a:solidFill>
                  <a:srgbClr val="000000"/>
                </a:solidFill>
              </a:rPr>
              <a:t>NeuroImage</a:t>
            </a:r>
            <a:r>
              <a:rPr lang="en-US" sz="2100" dirty="0" smtClean="0">
                <a:solidFill>
                  <a:srgbClr val="000000"/>
                </a:solidFill>
              </a:rPr>
              <a:t>)</a:t>
            </a:r>
          </a:p>
          <a:p>
            <a:r>
              <a:rPr lang="en-US" sz="2100" dirty="0" smtClean="0">
                <a:solidFill>
                  <a:srgbClr val="000000"/>
                </a:solidFill>
              </a:rPr>
              <a:t>Most widely used surface data smoothing technique in brain imaging</a:t>
            </a:r>
          </a:p>
        </p:txBody>
      </p:sp>
      <p:sp>
        <p:nvSpPr>
          <p:cNvPr id="9" name="TextBox 8"/>
          <p:cNvSpPr txBox="1"/>
          <p:nvPr/>
        </p:nvSpPr>
        <p:spPr>
          <a:xfrm>
            <a:off x="1571626" y="1393033"/>
            <a:ext cx="6234527" cy="388071"/>
          </a:xfrm>
          <a:prstGeom prst="rect">
            <a:avLst/>
          </a:prstGeom>
          <a:noFill/>
        </p:spPr>
        <p:txBody>
          <a:bodyPr wrap="none" lIns="64277" tIns="32139" rIns="64277" bIns="32139" rtlCol="0">
            <a:spAutoFit/>
          </a:bodyPr>
          <a:lstStyle/>
          <a:p>
            <a:r>
              <a:rPr lang="en-US" sz="2100" dirty="0" smtClean="0">
                <a:solidFill>
                  <a:srgbClr val="000000"/>
                </a:solidFill>
              </a:rPr>
              <a:t>Heat kernel smoothing  (</a:t>
            </a:r>
            <a:r>
              <a:rPr lang="en-US" sz="2100" dirty="0" err="1" smtClean="0">
                <a:solidFill>
                  <a:srgbClr val="000000"/>
                </a:solidFill>
              </a:rPr>
              <a:t>Seo</a:t>
            </a:r>
            <a:r>
              <a:rPr lang="en-US" sz="2100" dirty="0" smtClean="0">
                <a:solidFill>
                  <a:srgbClr val="000000"/>
                </a:solidFill>
              </a:rPr>
              <a:t> et al., 2010 MICCAI, 2010)</a:t>
            </a:r>
            <a:endParaRPr lang="en-US" sz="2100" dirty="0">
              <a:solidFill>
                <a:srgbClr val="000000"/>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descr="[fig]angle_arc.pdf"/>
          <p:cNvPicPr>
            <a:picLocks noChangeAspect="1"/>
          </p:cNvPicPr>
          <p:nvPr/>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tretch>
                <a:fillRect/>
              </a:stretch>
            </p:blipFill>
          </mc:Fallback>
        </mc:AlternateContent>
        <p:spPr>
          <a:xfrm>
            <a:off x="0" y="1339454"/>
            <a:ext cx="4636510" cy="4818845"/>
          </a:xfrm>
          <a:prstGeom prst="rect">
            <a:avLst/>
          </a:prstGeom>
        </p:spPr>
      </p:pic>
      <p:pic>
        <p:nvPicPr>
          <p:cNvPr id="5" name="Picture 4" descr="[fig]overlap.pdf"/>
          <p:cNvPicPr>
            <a:picLocks noChangeAspect="1"/>
          </p:cNvPicPr>
          <p:nvPr/>
        </p:nvPicPr>
        <mc:AlternateContent xmlns:ma="http://schemas.microsoft.com/office/mac/drawingml/2008/main">
          <mc:Choice Requires="ma">
            <p:blipFill>
              <a:blip r:embed="rId4"/>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5"/>
              <a:stretch>
                <a:fillRect/>
              </a:stretch>
            </p:blipFill>
          </mc:Fallback>
        </mc:AlternateContent>
        <p:spPr>
          <a:xfrm>
            <a:off x="4492532" y="307161"/>
            <a:ext cx="4651468" cy="6336528"/>
          </a:xfrm>
          <a:prstGeom prst="rect">
            <a:avLst/>
          </a:prstGeom>
        </p:spPr>
      </p:pic>
      <p:sp>
        <p:nvSpPr>
          <p:cNvPr id="6" name="TextBox 5"/>
          <p:cNvSpPr txBox="1"/>
          <p:nvPr/>
        </p:nvSpPr>
        <p:spPr>
          <a:xfrm>
            <a:off x="5482829" y="642942"/>
            <a:ext cx="1595962" cy="454449"/>
          </a:xfrm>
          <a:prstGeom prst="rect">
            <a:avLst/>
          </a:prstGeom>
          <a:noFill/>
        </p:spPr>
        <p:txBody>
          <a:bodyPr wrap="none" lIns="64277" tIns="32139" rIns="64277" bIns="32139" rtlCol="0">
            <a:spAutoFit/>
          </a:bodyPr>
          <a:lstStyle/>
          <a:p>
            <a:r>
              <a:rPr lang="en-US" sz="2500" dirty="0" smtClean="0">
                <a:solidFill>
                  <a:srgbClr val="000000"/>
                </a:solidFill>
              </a:rPr>
              <a:t>70 subjects</a:t>
            </a:r>
            <a:endParaRPr lang="en-US" sz="2500" dirty="0">
              <a:solidFill>
                <a:srgbClr val="000000"/>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descr="[fig]plot_len.pdf"/>
          <p:cNvPicPr>
            <a:picLocks noChangeAspect="1"/>
          </p:cNvPicPr>
          <p:nvPr/>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tretch>
                <a:fillRect/>
              </a:stretch>
            </p:blipFill>
          </mc:Fallback>
        </mc:AlternateContent>
        <p:spPr>
          <a:xfrm>
            <a:off x="660797" y="857250"/>
            <a:ext cx="7901000" cy="5273416"/>
          </a:xfrm>
          <a:prstGeom prst="rect">
            <a:avLst/>
          </a:prstGeom>
        </p:spPr>
      </p:pic>
      <p:sp>
        <p:nvSpPr>
          <p:cNvPr id="5" name="TextBox 4"/>
          <p:cNvSpPr txBox="1"/>
          <p:nvPr/>
        </p:nvSpPr>
        <p:spPr>
          <a:xfrm>
            <a:off x="1" y="0"/>
            <a:ext cx="6983016" cy="573474"/>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Elongation of mandible (length increase)</a:t>
            </a:r>
            <a:endParaRPr lang="en-US" sz="3300" dirty="0">
              <a:solidFill>
                <a:schemeClr val="bg1"/>
              </a:solidFill>
            </a:endParaRPr>
          </a:p>
        </p:txBody>
      </p:sp>
      <p:sp>
        <p:nvSpPr>
          <p:cNvPr id="7" name="TextBox 6"/>
          <p:cNvSpPr txBox="1"/>
          <p:nvPr/>
        </p:nvSpPr>
        <p:spPr>
          <a:xfrm>
            <a:off x="7358064" y="6054330"/>
            <a:ext cx="442224" cy="346241"/>
          </a:xfrm>
          <a:prstGeom prst="rect">
            <a:avLst/>
          </a:prstGeom>
          <a:noFill/>
        </p:spPr>
        <p:txBody>
          <a:bodyPr wrap="none" lIns="64277" tIns="32139" rIns="64277" bIns="32139" rtlCol="0">
            <a:spAutoFit/>
          </a:bodyPr>
          <a:lstStyle/>
          <a:p>
            <a:r>
              <a:rPr lang="en-US" dirty="0" smtClean="0">
                <a:solidFill>
                  <a:srgbClr val="000000"/>
                </a:solidFill>
              </a:rPr>
              <a:t>age</a:t>
            </a:r>
            <a:endParaRPr lang="en-US" dirty="0">
              <a:solidFill>
                <a:srgbClr val="000000"/>
              </a:solidFill>
            </a:endParaRPr>
          </a:p>
        </p:txBody>
      </p:sp>
      <p:sp>
        <p:nvSpPr>
          <p:cNvPr id="8" name="TextBox 7"/>
          <p:cNvSpPr txBox="1"/>
          <p:nvPr/>
        </p:nvSpPr>
        <p:spPr>
          <a:xfrm>
            <a:off x="1250159" y="1178722"/>
            <a:ext cx="491333" cy="346241"/>
          </a:xfrm>
          <a:prstGeom prst="rect">
            <a:avLst/>
          </a:prstGeom>
          <a:noFill/>
        </p:spPr>
        <p:txBody>
          <a:bodyPr wrap="none" lIns="64277" tIns="32139" rIns="64277" bIns="32139" rtlCol="0">
            <a:spAutoFit/>
          </a:bodyPr>
          <a:lstStyle/>
          <a:p>
            <a:r>
              <a:rPr lang="en-US" dirty="0" smtClean="0">
                <a:solidFill>
                  <a:srgbClr val="000000"/>
                </a:solidFill>
              </a:rPr>
              <a:t>mm</a:t>
            </a:r>
            <a:endParaRPr lang="en-US" dirty="0">
              <a:solidFill>
                <a:srgbClr val="000000"/>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4" name="Picture 3" descr="[fig]plot_ang.pdf"/>
          <p:cNvPicPr>
            <a:picLocks noChangeAspect="1"/>
          </p:cNvPicPr>
          <p:nvPr/>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tretch>
                <a:fillRect/>
              </a:stretch>
            </p:blipFill>
          </mc:Fallback>
        </mc:AlternateContent>
        <p:spPr>
          <a:xfrm>
            <a:off x="607223" y="857250"/>
            <a:ext cx="8028809" cy="5358720"/>
          </a:xfrm>
          <a:prstGeom prst="rect">
            <a:avLst/>
          </a:prstGeom>
        </p:spPr>
      </p:pic>
      <p:sp>
        <p:nvSpPr>
          <p:cNvPr id="5" name="TextBox 4"/>
          <p:cNvSpPr txBox="1"/>
          <p:nvPr/>
        </p:nvSpPr>
        <p:spPr>
          <a:xfrm>
            <a:off x="4" y="0"/>
            <a:ext cx="6875859" cy="573474"/>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Elongation of mandible (angle decrease)</a:t>
            </a:r>
            <a:endParaRPr lang="en-US" sz="3300" dirty="0">
              <a:solidFill>
                <a:schemeClr val="bg1"/>
              </a:solidFill>
            </a:endParaRPr>
          </a:p>
        </p:txBody>
      </p:sp>
      <p:sp>
        <p:nvSpPr>
          <p:cNvPr id="6" name="TextBox 5"/>
          <p:cNvSpPr txBox="1"/>
          <p:nvPr/>
        </p:nvSpPr>
        <p:spPr>
          <a:xfrm>
            <a:off x="7304486" y="6107908"/>
            <a:ext cx="442224" cy="346241"/>
          </a:xfrm>
          <a:prstGeom prst="rect">
            <a:avLst/>
          </a:prstGeom>
          <a:noFill/>
        </p:spPr>
        <p:txBody>
          <a:bodyPr wrap="none" lIns="64277" tIns="32139" rIns="64277" bIns="32139" rtlCol="0">
            <a:spAutoFit/>
          </a:bodyPr>
          <a:lstStyle/>
          <a:p>
            <a:r>
              <a:rPr lang="en-US" dirty="0" smtClean="0">
                <a:solidFill>
                  <a:srgbClr val="000000"/>
                </a:solidFill>
              </a:rPr>
              <a:t>age</a:t>
            </a:r>
            <a:endParaRPr lang="en-US" dirty="0">
              <a:solidFill>
                <a:srgbClr val="000000"/>
              </a:solidFill>
            </a:endParaRPr>
          </a:p>
        </p:txBody>
      </p:sp>
      <p:sp>
        <p:nvSpPr>
          <p:cNvPr id="7" name="TextBox 6"/>
          <p:cNvSpPr txBox="1"/>
          <p:nvPr/>
        </p:nvSpPr>
        <p:spPr>
          <a:xfrm>
            <a:off x="2107408" y="1232298"/>
            <a:ext cx="610841" cy="346241"/>
          </a:xfrm>
          <a:prstGeom prst="rect">
            <a:avLst/>
          </a:prstGeom>
          <a:noFill/>
        </p:spPr>
        <p:txBody>
          <a:bodyPr wrap="none" lIns="64277" tIns="32139" rIns="64277" bIns="32139" rtlCol="0">
            <a:spAutoFit/>
          </a:bodyPr>
          <a:lstStyle/>
          <a:p>
            <a:r>
              <a:rPr lang="en-US" dirty="0" smtClean="0">
                <a:solidFill>
                  <a:srgbClr val="000000"/>
                </a:solidFill>
              </a:rPr>
              <a:t>angle</a:t>
            </a:r>
            <a:endParaRPr lang="en-US" dirty="0">
              <a:solidFill>
                <a:srgbClr val="000000"/>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4" y="3"/>
            <a:ext cx="3446859" cy="572737"/>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Growth </a:t>
            </a:r>
            <a:r>
              <a:rPr lang="en-US" sz="3300" dirty="0" err="1" smtClean="0">
                <a:solidFill>
                  <a:schemeClr val="bg1"/>
                </a:solidFill>
              </a:rPr>
              <a:t>projectory</a:t>
            </a:r>
            <a:endParaRPr lang="en-US" sz="3300" dirty="0">
              <a:solidFill>
                <a:schemeClr val="bg1"/>
              </a:solidFill>
            </a:endParaRPr>
          </a:p>
        </p:txBody>
      </p:sp>
      <p:cxnSp>
        <p:nvCxnSpPr>
          <p:cNvPr id="8" name="Straight Connector 7"/>
          <p:cNvCxnSpPr/>
          <p:nvPr/>
        </p:nvCxnSpPr>
        <p:spPr bwMode="auto">
          <a:xfrm rot="16200000" flipH="1">
            <a:off x="1598414" y="1526981"/>
            <a:ext cx="1607344" cy="1446609"/>
          </a:xfrm>
          <a:prstGeom prst="line">
            <a:avLst/>
          </a:prstGeom>
          <a:blipFill dpi="0" rotWithShape="0">
            <a:blip r:embed="rId2"/>
            <a:srcRect/>
            <a:tile tx="0" ty="0" sx="100000" sy="100000" flip="none" algn="tl"/>
          </a:blipFill>
          <a:ln w="76200" cap="flat" cmpd="sng" algn="ctr">
            <a:solidFill>
              <a:srgbClr val="008000"/>
            </a:solidFill>
            <a:prstDash val="solid"/>
            <a:round/>
            <a:headEnd type="none" w="med" len="med"/>
            <a:tailEnd type="none" w="med" len="med"/>
          </a:ln>
          <a:effectLst/>
        </p:spPr>
      </p:cxnSp>
      <p:cxnSp>
        <p:nvCxnSpPr>
          <p:cNvPr id="9" name="Straight Connector 8"/>
          <p:cNvCxnSpPr/>
          <p:nvPr/>
        </p:nvCxnSpPr>
        <p:spPr bwMode="auto">
          <a:xfrm rot="5400000">
            <a:off x="2991445" y="1580555"/>
            <a:ext cx="1660922" cy="1285875"/>
          </a:xfrm>
          <a:prstGeom prst="line">
            <a:avLst/>
          </a:prstGeom>
          <a:blipFill dpi="0" rotWithShape="0">
            <a:blip r:embed="rId2"/>
            <a:srcRect/>
            <a:tile tx="0" ty="0" sx="100000" sy="100000" flip="none" algn="tl"/>
          </a:blipFill>
          <a:ln w="76200" cap="flat" cmpd="sng" algn="ctr">
            <a:solidFill>
              <a:srgbClr val="008000"/>
            </a:solidFill>
            <a:prstDash val="solid"/>
            <a:round/>
            <a:headEnd type="none" w="med" len="med"/>
            <a:tailEnd type="none" w="med" len="med"/>
          </a:ln>
          <a:effectLst/>
        </p:spPr>
      </p:cxnSp>
      <p:cxnSp>
        <p:nvCxnSpPr>
          <p:cNvPr id="65" name="Straight Connector 64"/>
          <p:cNvCxnSpPr/>
          <p:nvPr/>
        </p:nvCxnSpPr>
        <p:spPr bwMode="auto">
          <a:xfrm rot="16200000" flipH="1">
            <a:off x="767954" y="2411016"/>
            <a:ext cx="3214688" cy="1607344"/>
          </a:xfrm>
          <a:prstGeom prst="line">
            <a:avLst/>
          </a:prstGeom>
          <a:blipFill dpi="0" rotWithShape="0">
            <a:blip r:embed="rId2"/>
            <a:srcRect/>
            <a:tile tx="0" ty="0" sx="100000" sy="100000" flip="none" algn="tl"/>
          </a:blipFill>
          <a:ln w="76200" cap="flat" cmpd="sng" algn="ctr">
            <a:solidFill>
              <a:srgbClr val="008000"/>
            </a:solidFill>
            <a:prstDash val="solid"/>
            <a:round/>
            <a:headEnd type="none" w="med" len="med"/>
            <a:tailEnd type="none" w="med" len="med"/>
          </a:ln>
          <a:effectLst/>
        </p:spPr>
      </p:cxnSp>
      <p:cxnSp>
        <p:nvCxnSpPr>
          <p:cNvPr id="67" name="Straight Connector 66"/>
          <p:cNvCxnSpPr/>
          <p:nvPr/>
        </p:nvCxnSpPr>
        <p:spPr bwMode="auto">
          <a:xfrm rot="5400000">
            <a:off x="2268140" y="2464598"/>
            <a:ext cx="3268266" cy="1446609"/>
          </a:xfrm>
          <a:prstGeom prst="line">
            <a:avLst/>
          </a:prstGeom>
          <a:blipFill dpi="0" rotWithShape="0">
            <a:blip r:embed="rId2"/>
            <a:srcRect/>
            <a:tile tx="0" ty="0" sx="100000" sy="100000" flip="none" algn="tl"/>
          </a:blipFill>
          <a:ln w="76200" cap="flat" cmpd="sng" algn="ctr">
            <a:solidFill>
              <a:srgbClr val="008000"/>
            </a:solidFill>
            <a:prstDash val="solid"/>
            <a:round/>
            <a:headEnd type="none" w="med" len="med"/>
            <a:tailEnd type="none" w="med" len="med"/>
          </a:ln>
          <a:effectLst/>
        </p:spPr>
      </p:cxnSp>
      <p:cxnSp>
        <p:nvCxnSpPr>
          <p:cNvPr id="77" name="Straight Arrow Connector 76"/>
          <p:cNvCxnSpPr/>
          <p:nvPr/>
        </p:nvCxnSpPr>
        <p:spPr bwMode="auto">
          <a:xfrm rot="5400000">
            <a:off x="2750906" y="3696891"/>
            <a:ext cx="749535" cy="558"/>
          </a:xfrm>
          <a:prstGeom prst="straightConnector1">
            <a:avLst/>
          </a:prstGeom>
          <a:blipFill dpi="0" rotWithShape="0">
            <a:blip r:embed="rId2"/>
            <a:srcRect/>
            <a:tile tx="0" ty="0" sx="100000" sy="100000" flip="none" algn="tl"/>
          </a:blipFill>
          <a:ln w="76200" cap="flat" cmpd="sng" algn="ctr">
            <a:solidFill>
              <a:srgbClr val="FF6600"/>
            </a:solidFill>
            <a:prstDash val="solid"/>
            <a:round/>
            <a:headEnd type="none" w="med" len="med"/>
            <a:tailEnd type="arrow" w="med" len="med"/>
          </a:ln>
          <a:effectLst/>
        </p:spPr>
      </p:cxnSp>
      <p:sp>
        <p:nvSpPr>
          <p:cNvPr id="85" name="TextBox 84"/>
          <p:cNvSpPr txBox="1"/>
          <p:nvPr/>
        </p:nvSpPr>
        <p:spPr>
          <a:xfrm>
            <a:off x="2536031" y="1875239"/>
            <a:ext cx="1123515" cy="432811"/>
          </a:xfrm>
          <a:prstGeom prst="rect">
            <a:avLst/>
          </a:prstGeom>
          <a:noFill/>
        </p:spPr>
        <p:txBody>
          <a:bodyPr wrap="none" lIns="64277" tIns="32139" rIns="64277" bIns="32139" rtlCol="0">
            <a:spAutoFit/>
          </a:bodyPr>
          <a:lstStyle/>
          <a:p>
            <a:r>
              <a:rPr lang="en-US" sz="2400" dirty="0" smtClean="0">
                <a:solidFill>
                  <a:srgbClr val="000000"/>
                </a:solidFill>
              </a:rPr>
              <a:t>children</a:t>
            </a:r>
            <a:endParaRPr lang="en-US" sz="2400" dirty="0">
              <a:solidFill>
                <a:srgbClr val="000000"/>
              </a:solidFill>
            </a:endParaRPr>
          </a:p>
        </p:txBody>
      </p:sp>
      <p:sp>
        <p:nvSpPr>
          <p:cNvPr id="86" name="TextBox 85"/>
          <p:cNvSpPr txBox="1"/>
          <p:nvPr/>
        </p:nvSpPr>
        <p:spPr>
          <a:xfrm>
            <a:off x="2750345" y="4929192"/>
            <a:ext cx="900305" cy="454449"/>
          </a:xfrm>
          <a:prstGeom prst="rect">
            <a:avLst/>
          </a:prstGeom>
          <a:noFill/>
        </p:spPr>
        <p:txBody>
          <a:bodyPr wrap="none" lIns="64277" tIns="32139" rIns="64277" bIns="32139" rtlCol="0">
            <a:spAutoFit/>
          </a:bodyPr>
          <a:lstStyle/>
          <a:p>
            <a:r>
              <a:rPr lang="en-US" sz="2500" dirty="0" smtClean="0">
                <a:solidFill>
                  <a:srgbClr val="000000"/>
                </a:solidFill>
              </a:rPr>
              <a:t>adults</a:t>
            </a:r>
            <a:endParaRPr lang="en-US" sz="2500" dirty="0">
              <a:solidFill>
                <a:srgbClr val="000000"/>
              </a:solidFill>
            </a:endParaRPr>
          </a:p>
        </p:txBody>
      </p:sp>
      <p:sp>
        <p:nvSpPr>
          <p:cNvPr id="87" name="TextBox 86"/>
          <p:cNvSpPr txBox="1"/>
          <p:nvPr/>
        </p:nvSpPr>
        <p:spPr>
          <a:xfrm>
            <a:off x="5107782" y="1446613"/>
            <a:ext cx="2928938" cy="1752877"/>
          </a:xfrm>
          <a:prstGeom prst="rect">
            <a:avLst/>
          </a:prstGeom>
          <a:noFill/>
        </p:spPr>
        <p:txBody>
          <a:bodyPr wrap="square" lIns="64277" tIns="32139" rIns="64277" bIns="32139" rtlCol="0">
            <a:spAutoFit/>
          </a:bodyPr>
          <a:lstStyle/>
          <a:p>
            <a:r>
              <a:rPr lang="en-US" dirty="0" smtClean="0">
                <a:solidFill>
                  <a:srgbClr val="000000"/>
                </a:solidFill>
              </a:rPr>
              <a:t>We are becoming more </a:t>
            </a:r>
            <a:r>
              <a:rPr lang="ko-KR" altLang="en-US" dirty="0" smtClean="0">
                <a:solidFill>
                  <a:srgbClr val="000000"/>
                </a:solidFill>
              </a:rPr>
              <a:t>주걱턱 </a:t>
            </a:r>
            <a:r>
              <a:rPr lang="en-US" altLang="ko-KR" dirty="0" smtClean="0">
                <a:solidFill>
                  <a:srgbClr val="000000"/>
                </a:solidFill>
              </a:rPr>
              <a:t>as we gets older.</a:t>
            </a:r>
          </a:p>
          <a:p>
            <a:endParaRPr lang="en-US" dirty="0" smtClean="0">
              <a:solidFill>
                <a:srgbClr val="000000"/>
              </a:solidFill>
            </a:endParaRPr>
          </a:p>
          <a:p>
            <a:r>
              <a:rPr lang="en-US" dirty="0" smtClean="0">
                <a:solidFill>
                  <a:srgbClr val="000000"/>
                </a:solidFill>
              </a:rPr>
              <a:t>Need more data to differentiate gender specific growth difference.</a:t>
            </a:r>
            <a:endParaRPr lang="en-US" dirty="0">
              <a:solidFill>
                <a:srgbClr val="000000"/>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99272" y="3517900"/>
            <a:ext cx="8251028" cy="1674019"/>
          </a:xfrm>
        </p:spPr>
        <p:txBody>
          <a:bodyPr/>
          <a:lstStyle/>
          <a:p>
            <a:r>
              <a:rPr lang="en-US" sz="4900" dirty="0" smtClean="0">
                <a:solidFill>
                  <a:srgbClr val="FFFF00"/>
                </a:solidFill>
              </a:rPr>
              <a:t>Hippocampus growth modeling</a:t>
            </a:r>
            <a:br>
              <a:rPr lang="en-US" sz="4900" dirty="0" smtClean="0">
                <a:solidFill>
                  <a:srgbClr val="FFFF00"/>
                </a:solidFill>
              </a:rPr>
            </a:br>
            <a:r>
              <a:rPr lang="en-US" sz="4900" dirty="0" smtClean="0">
                <a:solidFill>
                  <a:srgbClr val="FFFF00"/>
                </a:solidFill>
              </a:rPr>
              <a:t/>
            </a:r>
            <a:br>
              <a:rPr lang="en-US" sz="4900" dirty="0" smtClean="0">
                <a:solidFill>
                  <a:srgbClr val="FFFF00"/>
                </a:solidFill>
              </a:rPr>
            </a:br>
            <a:r>
              <a:rPr lang="en-US" sz="2400" dirty="0" smtClean="0"/>
              <a:t>subset of 700 subject MRI+ DTI + </a:t>
            </a:r>
            <a:r>
              <a:rPr lang="en-US" sz="2400" dirty="0" err="1" smtClean="0"/>
              <a:t>fMRI</a:t>
            </a:r>
            <a:r>
              <a:rPr lang="en-US" sz="2400" dirty="0" smtClean="0"/>
              <a:t> longitudinal imaging study</a:t>
            </a:r>
            <a:br>
              <a:rPr lang="en-US" sz="2400" dirty="0" smtClean="0"/>
            </a:br>
            <a:r>
              <a:rPr lang="en-US" sz="2400" dirty="0" smtClean="0"/>
              <a:t/>
            </a:r>
            <a:br>
              <a:rPr lang="en-US" sz="2400" dirty="0" smtClean="0"/>
            </a:br>
            <a:r>
              <a:rPr lang="en-US" sz="2400" dirty="0" smtClean="0"/>
              <a:t>Part of NIH social brain imaging study</a:t>
            </a:r>
            <a:br>
              <a:rPr lang="en-US" sz="2400" dirty="0" smtClean="0"/>
            </a:br>
            <a:r>
              <a:rPr lang="en-US" sz="4900" dirty="0" smtClean="0">
                <a:solidFill>
                  <a:srgbClr val="FFFF00"/>
                </a:solidFill>
              </a:rPr>
              <a:t/>
            </a:r>
            <a:br>
              <a:rPr lang="en-US" sz="4900" dirty="0" smtClean="0">
                <a:solidFill>
                  <a:srgbClr val="FFFF00"/>
                </a:solidFill>
              </a:rPr>
            </a:br>
            <a:r>
              <a:rPr lang="en-US" sz="4900" dirty="0" smtClean="0">
                <a:solidFill>
                  <a:srgbClr val="FFFF00"/>
                </a:solidFill>
              </a:rPr>
              <a:t> </a:t>
            </a:r>
            <a:endParaRPr lang="en-US" sz="4900" dirty="0">
              <a:solidFill>
                <a:srgbClr val="FFFF00"/>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lumMod val="75000"/>
          </a:schemeClr>
        </a:solidFill>
        <a:effectLst/>
      </p:bgPr>
    </p:bg>
    <p:spTree>
      <p:nvGrpSpPr>
        <p:cNvPr id="1" name=""/>
        <p:cNvGrpSpPr/>
        <p:nvPr/>
      </p:nvGrpSpPr>
      <p:grpSpPr>
        <a:xfrm>
          <a:off x="0" y="0"/>
          <a:ext cx="0" cy="0"/>
          <a:chOff x="0" y="0"/>
          <a:chExt cx="0" cy="0"/>
        </a:xfrm>
      </p:grpSpPr>
      <p:pic>
        <p:nvPicPr>
          <p:cNvPr id="4" name="Picture 3" descr="???_???_2010.pdf"/>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1866900" y="0"/>
            <a:ext cx="5299075" cy="6858000"/>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1" y="0"/>
            <a:ext cx="4152899" cy="573474"/>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Hippocampus data set</a:t>
            </a:r>
            <a:endParaRPr lang="en-US" sz="3300" dirty="0">
              <a:solidFill>
                <a:schemeClr val="bg1"/>
              </a:solidFill>
            </a:endParaRPr>
          </a:p>
        </p:txBody>
      </p:sp>
      <p:sp>
        <p:nvSpPr>
          <p:cNvPr id="5" name="TextBox 4"/>
          <p:cNvSpPr txBox="1"/>
          <p:nvPr/>
        </p:nvSpPr>
        <p:spPr>
          <a:xfrm>
            <a:off x="167374" y="1422400"/>
            <a:ext cx="8585850" cy="4804665"/>
          </a:xfrm>
          <a:prstGeom prst="rect">
            <a:avLst/>
          </a:prstGeom>
          <a:noFill/>
        </p:spPr>
        <p:txBody>
          <a:bodyPr wrap="none" lIns="64277" tIns="32139" rIns="64277" bIns="32139" rtlCol="0">
            <a:spAutoFit/>
          </a:bodyPr>
          <a:lstStyle/>
          <a:p>
            <a:r>
              <a:rPr lang="en-US" sz="2800" dirty="0" smtClean="0">
                <a:solidFill>
                  <a:srgbClr val="000000"/>
                </a:solidFill>
              </a:rPr>
              <a:t>Total number of subjects </a:t>
            </a:r>
            <a:r>
              <a:rPr lang="en-US" sz="2800" b="1" dirty="0" smtClean="0">
                <a:solidFill>
                  <a:srgbClr val="000000"/>
                </a:solidFill>
              </a:rPr>
              <a:t>124</a:t>
            </a:r>
          </a:p>
          <a:p>
            <a:endParaRPr lang="en-US" sz="2800" dirty="0" smtClean="0">
              <a:solidFill>
                <a:srgbClr val="000000"/>
              </a:solidFill>
            </a:endParaRPr>
          </a:p>
          <a:p>
            <a:r>
              <a:rPr lang="en-US" sz="2800" dirty="0" smtClean="0">
                <a:solidFill>
                  <a:srgbClr val="000000"/>
                </a:solidFill>
              </a:rPr>
              <a:t>High income family </a:t>
            </a:r>
            <a:r>
              <a:rPr lang="en-US" sz="2800" b="1" dirty="0" smtClean="0">
                <a:solidFill>
                  <a:srgbClr val="000000"/>
                </a:solidFill>
              </a:rPr>
              <a:t>86</a:t>
            </a:r>
            <a:r>
              <a:rPr lang="en-US" sz="2800" dirty="0" smtClean="0">
                <a:solidFill>
                  <a:srgbClr val="000000"/>
                </a:solidFill>
              </a:rPr>
              <a:t> = 24 males + 62 females</a:t>
            </a:r>
          </a:p>
          <a:p>
            <a:r>
              <a:rPr lang="en-US" sz="2800" dirty="0" smtClean="0">
                <a:solidFill>
                  <a:srgbClr val="000000"/>
                </a:solidFill>
              </a:rPr>
              <a:t>Average age = 140 +/- 45 months = </a:t>
            </a:r>
            <a:r>
              <a:rPr lang="en-US" sz="2800" b="1" dirty="0" smtClean="0">
                <a:solidFill>
                  <a:srgbClr val="000000"/>
                </a:solidFill>
              </a:rPr>
              <a:t>12+/- 4 years old</a:t>
            </a:r>
          </a:p>
          <a:p>
            <a:endParaRPr lang="en-US" sz="2800" dirty="0" smtClean="0">
              <a:solidFill>
                <a:srgbClr val="000000"/>
              </a:solidFill>
            </a:endParaRPr>
          </a:p>
          <a:p>
            <a:r>
              <a:rPr lang="en-US" sz="2800" dirty="0" smtClean="0">
                <a:solidFill>
                  <a:srgbClr val="000000"/>
                </a:solidFill>
              </a:rPr>
              <a:t>Low income family </a:t>
            </a:r>
            <a:r>
              <a:rPr lang="en-US" sz="2800" b="1" dirty="0" smtClean="0">
                <a:solidFill>
                  <a:srgbClr val="000000"/>
                </a:solidFill>
              </a:rPr>
              <a:t>38</a:t>
            </a:r>
            <a:r>
              <a:rPr lang="en-US" sz="2800" dirty="0" smtClean="0">
                <a:solidFill>
                  <a:srgbClr val="000000"/>
                </a:solidFill>
              </a:rPr>
              <a:t> = 13 males + 25 females</a:t>
            </a:r>
          </a:p>
          <a:p>
            <a:r>
              <a:rPr lang="en-US" sz="2800" dirty="0" smtClean="0">
                <a:solidFill>
                  <a:srgbClr val="000000"/>
                </a:solidFill>
              </a:rPr>
              <a:t>Average Age= 137 +/- 45 months = </a:t>
            </a:r>
            <a:r>
              <a:rPr lang="en-US" sz="2800" b="1" dirty="0" smtClean="0">
                <a:solidFill>
                  <a:srgbClr val="000000"/>
                </a:solidFill>
              </a:rPr>
              <a:t>12 +/- 4 years old</a:t>
            </a:r>
          </a:p>
          <a:p>
            <a:endParaRPr lang="en-US" sz="2800" b="1" dirty="0" smtClean="0">
              <a:solidFill>
                <a:srgbClr val="000000"/>
              </a:solidFill>
            </a:endParaRPr>
          </a:p>
          <a:p>
            <a:r>
              <a:rPr lang="en-US" sz="2800" i="1" dirty="0" smtClean="0">
                <a:solidFill>
                  <a:srgbClr val="000000"/>
                </a:solidFill>
              </a:rPr>
              <a:t>Balanced study design except there is no info on </a:t>
            </a:r>
            <a:r>
              <a:rPr lang="en-US" sz="2800" i="1" dirty="0" err="1" smtClean="0">
                <a:solidFill>
                  <a:srgbClr val="000000"/>
                </a:solidFill>
              </a:rPr>
              <a:t>handness</a:t>
            </a:r>
            <a:r>
              <a:rPr lang="en-US" sz="2800" i="1" dirty="0" smtClean="0">
                <a:solidFill>
                  <a:srgbClr val="000000"/>
                </a:solidFill>
              </a:rPr>
              <a:t>.</a:t>
            </a:r>
          </a:p>
          <a:p>
            <a:endParaRPr lang="en-US" sz="2800" i="1" dirty="0" smtClean="0">
              <a:solidFill>
                <a:srgbClr val="000000"/>
              </a:solidFill>
            </a:endParaRPr>
          </a:p>
          <a:p>
            <a:r>
              <a:rPr lang="en-US" sz="2800" i="1" dirty="0" smtClean="0">
                <a:solidFill>
                  <a:srgbClr val="000000"/>
                </a:solidFill>
              </a:rPr>
              <a:t>Each subject has multiple MRI scans (1-2 scans).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3222847"/>
            <a:ext cx="9133031" cy="3473892"/>
          </a:xfrm>
          <a:prstGeom prst="rect">
            <a:avLst/>
          </a:prstGeom>
        </p:spPr>
      </p:pic>
      <p:sp>
        <p:nvSpPr>
          <p:cNvPr id="6" name="TextBox 5"/>
          <p:cNvSpPr txBox="1"/>
          <p:nvPr/>
        </p:nvSpPr>
        <p:spPr>
          <a:xfrm>
            <a:off x="10969" y="6352602"/>
            <a:ext cx="9133031" cy="572737"/>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Manual hippocampus segmentation on MRI template</a:t>
            </a:r>
            <a:endParaRPr lang="en-US" sz="3300" dirty="0">
              <a:solidFill>
                <a:schemeClr val="bg1"/>
              </a:solidFill>
            </a:endParaRPr>
          </a:p>
        </p:txBody>
      </p:sp>
      <p:pic>
        <p:nvPicPr>
          <p:cNvPr id="4" name="Picture 3"/>
          <p:cNvPicPr>
            <a:picLocks noChangeAspect="1"/>
          </p:cNvPicPr>
          <p:nvPr/>
        </p:nvPicPr>
        <p:blipFill>
          <a:blip r:embed="rId3"/>
          <a:stretch>
            <a:fillRect/>
          </a:stretch>
        </p:blipFill>
        <p:spPr>
          <a:xfrm>
            <a:off x="10969" y="0"/>
            <a:ext cx="4251778" cy="3222847"/>
          </a:xfrm>
          <a:prstGeom prst="rect">
            <a:avLst/>
          </a:prstGeom>
        </p:spPr>
      </p:pic>
      <p:sp>
        <p:nvSpPr>
          <p:cNvPr id="7" name="TextBox 6"/>
          <p:cNvSpPr txBox="1"/>
          <p:nvPr/>
        </p:nvSpPr>
        <p:spPr>
          <a:xfrm>
            <a:off x="4696762" y="228600"/>
            <a:ext cx="4436269" cy="1311401"/>
          </a:xfrm>
          <a:prstGeom prst="rect">
            <a:avLst/>
          </a:prstGeom>
          <a:noFill/>
        </p:spPr>
        <p:txBody>
          <a:bodyPr wrap="square" lIns="64277" tIns="32139" rIns="64277" bIns="32139" rtlCol="0">
            <a:spAutoFit/>
          </a:bodyPr>
          <a:lstStyle/>
          <a:p>
            <a:r>
              <a:rPr lang="en-US" sz="2700" dirty="0" smtClean="0"/>
              <a:t>Limbic system associated with long-term memory and spatial navigation</a:t>
            </a:r>
            <a:endParaRPr lang="en-US" sz="2700"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6" name="TextBox 5"/>
          <p:cNvSpPr txBox="1"/>
          <p:nvPr/>
        </p:nvSpPr>
        <p:spPr>
          <a:xfrm>
            <a:off x="1" y="0"/>
            <a:ext cx="6125766" cy="573474"/>
          </a:xfrm>
          <a:prstGeom prst="rect">
            <a:avLst/>
          </a:prstGeom>
          <a:solidFill>
            <a:schemeClr val="tx1">
              <a:lumMod val="75000"/>
            </a:schemeClr>
          </a:solidFill>
        </p:spPr>
        <p:txBody>
          <a:bodyPr wrap="square" lIns="64277" tIns="32139" rIns="64277" bIns="32139" rtlCol="0">
            <a:spAutoFit/>
          </a:bodyPr>
          <a:lstStyle/>
          <a:p>
            <a:r>
              <a:rPr lang="en-US" sz="3300" dirty="0" smtClean="0">
                <a:solidFill>
                  <a:schemeClr val="bg1"/>
                </a:solidFill>
              </a:rPr>
              <a:t>Left hippocampus surface template </a:t>
            </a:r>
            <a:endParaRPr lang="en-US" sz="3300" dirty="0">
              <a:solidFill>
                <a:schemeClr val="bg1"/>
              </a:solidFill>
            </a:endParaRPr>
          </a:p>
        </p:txBody>
      </p:sp>
      <p:pic>
        <p:nvPicPr>
          <p:cNvPr id="7" name="Picture 6"/>
          <p:cNvPicPr>
            <a:picLocks noChangeAspect="1"/>
          </p:cNvPicPr>
          <p:nvPr/>
        </p:nvPicPr>
        <p:blipFill>
          <a:blip r:embed="rId2"/>
          <a:stretch>
            <a:fillRect/>
          </a:stretch>
        </p:blipFill>
        <p:spPr>
          <a:xfrm>
            <a:off x="9244" y="1174159"/>
            <a:ext cx="9134756" cy="4505122"/>
          </a:xfrm>
          <a:prstGeom prst="rect">
            <a:avLst/>
          </a:prstGeom>
        </p:spPr>
      </p:pic>
      <p:sp>
        <p:nvSpPr>
          <p:cNvPr id="8" name="TextBox 7"/>
          <p:cNvSpPr txBox="1"/>
          <p:nvPr/>
        </p:nvSpPr>
        <p:spPr>
          <a:xfrm>
            <a:off x="5965033" y="5518551"/>
            <a:ext cx="3178969" cy="1172901"/>
          </a:xfrm>
          <a:prstGeom prst="rect">
            <a:avLst/>
          </a:prstGeom>
          <a:noFill/>
        </p:spPr>
        <p:txBody>
          <a:bodyPr wrap="square" lIns="64277" tIns="32139" rIns="64277" bIns="32139" rtlCol="0">
            <a:spAutoFit/>
          </a:bodyPr>
          <a:lstStyle/>
          <a:p>
            <a:r>
              <a:rPr lang="en-US" sz="2400" dirty="0" smtClean="0">
                <a:solidFill>
                  <a:srgbClr val="000000"/>
                </a:solidFill>
              </a:rPr>
              <a:t>Deformation field</a:t>
            </a:r>
          </a:p>
          <a:p>
            <a:r>
              <a:rPr lang="en-US" sz="2400" dirty="0" smtClean="0">
                <a:solidFill>
                  <a:srgbClr val="000000"/>
                </a:solidFill>
              </a:rPr>
              <a:t>of warping the template</a:t>
            </a:r>
          </a:p>
          <a:p>
            <a:r>
              <a:rPr lang="en-US" sz="2400" dirty="0" smtClean="0">
                <a:solidFill>
                  <a:srgbClr val="000000"/>
                </a:solidFill>
              </a:rPr>
              <a:t>to a subject</a:t>
            </a:r>
            <a:endParaRPr lang="en-US" sz="2400" dirty="0">
              <a:solidFill>
                <a:srgbClr val="000000"/>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TextBox 15"/>
          <p:cNvSpPr txBox="1"/>
          <p:nvPr/>
        </p:nvSpPr>
        <p:spPr>
          <a:xfrm>
            <a:off x="1554786" y="1575167"/>
            <a:ext cx="1289713" cy="3139299"/>
          </a:xfrm>
          <a:prstGeom prst="rect">
            <a:avLst/>
          </a:prstGeom>
          <a:noFill/>
        </p:spPr>
        <p:txBody>
          <a:bodyPr wrap="none" lIns="91416" tIns="45709" rIns="91416" bIns="45709" rtlCol="0">
            <a:spAutoFit/>
          </a:bodyPr>
          <a:lstStyle/>
          <a:p>
            <a:r>
              <a:rPr lang="en-US" sz="3300" dirty="0" smtClean="0"/>
              <a:t>Scan 1</a:t>
            </a:r>
          </a:p>
          <a:p>
            <a:endParaRPr lang="en-US" sz="3300" dirty="0" smtClean="0"/>
          </a:p>
          <a:p>
            <a:endParaRPr lang="en-US" sz="3300" dirty="0" smtClean="0"/>
          </a:p>
          <a:p>
            <a:endParaRPr lang="en-US" sz="3300" dirty="0" smtClean="0"/>
          </a:p>
          <a:p>
            <a:r>
              <a:rPr lang="en-US" sz="3300" dirty="0" smtClean="0"/>
              <a:t>Scan 2</a:t>
            </a:r>
          </a:p>
          <a:p>
            <a:endParaRPr lang="en-US" sz="3300" dirty="0"/>
          </a:p>
        </p:txBody>
      </p:sp>
      <p:sp>
        <p:nvSpPr>
          <p:cNvPr id="17" name="TextBox 16"/>
          <p:cNvSpPr txBox="1"/>
          <p:nvPr/>
        </p:nvSpPr>
        <p:spPr>
          <a:xfrm>
            <a:off x="5947777" y="3005552"/>
            <a:ext cx="1336075" cy="461643"/>
          </a:xfrm>
          <a:prstGeom prst="rect">
            <a:avLst/>
          </a:prstGeom>
          <a:noFill/>
        </p:spPr>
        <p:txBody>
          <a:bodyPr wrap="none" lIns="91416" tIns="45709" rIns="91416" bIns="45709" rtlCol="0">
            <a:spAutoFit/>
          </a:bodyPr>
          <a:lstStyle/>
          <a:p>
            <a:r>
              <a:rPr lang="en-US" sz="2400" dirty="0" smtClean="0"/>
              <a:t>Template</a:t>
            </a:r>
            <a:endParaRPr lang="en-US" sz="2400" dirty="0"/>
          </a:p>
        </p:txBody>
      </p:sp>
      <p:cxnSp>
        <p:nvCxnSpPr>
          <p:cNvPr id="19" name="Straight Arrow Connector 18"/>
          <p:cNvCxnSpPr/>
          <p:nvPr/>
        </p:nvCxnSpPr>
        <p:spPr>
          <a:xfrm rot="10800000">
            <a:off x="2972847" y="2014202"/>
            <a:ext cx="2783551" cy="10975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4000500" y="2014202"/>
            <a:ext cx="828536" cy="369310"/>
          </a:xfrm>
          <a:prstGeom prst="rect">
            <a:avLst/>
          </a:prstGeom>
          <a:noFill/>
        </p:spPr>
        <p:txBody>
          <a:bodyPr wrap="none" lIns="91416" tIns="45709" rIns="91416" bIns="45709" rtlCol="0">
            <a:spAutoFit/>
          </a:bodyPr>
          <a:lstStyle/>
          <a:p>
            <a:r>
              <a:rPr lang="en-US" dirty="0" smtClean="0"/>
              <a:t>warp 1</a:t>
            </a:r>
            <a:endParaRPr lang="en-US" dirty="0"/>
          </a:p>
        </p:txBody>
      </p:sp>
      <p:cxnSp>
        <p:nvCxnSpPr>
          <p:cNvPr id="22" name="Straight Arrow Connector 21"/>
          <p:cNvCxnSpPr/>
          <p:nvPr/>
        </p:nvCxnSpPr>
        <p:spPr>
          <a:xfrm rot="10800000" flipV="1">
            <a:off x="2972846" y="3467192"/>
            <a:ext cx="2783551" cy="42859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rot="16200000" flipH="1">
            <a:off x="1671421" y="2925366"/>
            <a:ext cx="1083657"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378001" y="5005978"/>
            <a:ext cx="8309983" cy="430865"/>
          </a:xfrm>
          <a:prstGeom prst="rect">
            <a:avLst/>
          </a:prstGeom>
          <a:noFill/>
        </p:spPr>
        <p:txBody>
          <a:bodyPr wrap="square" lIns="91416" tIns="45709" rIns="91416" bIns="45709" rtlCol="0">
            <a:spAutoFit/>
          </a:bodyPr>
          <a:lstStyle/>
          <a:p>
            <a:r>
              <a:rPr lang="en-US" sz="2200" dirty="0" smtClean="0"/>
              <a:t>Deformation form the template to Scan2 is given by warp1 + warp2.</a:t>
            </a:r>
          </a:p>
        </p:txBody>
      </p:sp>
      <p:sp>
        <p:nvSpPr>
          <p:cNvPr id="30" name="TextBox 29"/>
          <p:cNvSpPr txBox="1"/>
          <p:nvPr/>
        </p:nvSpPr>
        <p:spPr>
          <a:xfrm>
            <a:off x="2309237" y="2742465"/>
            <a:ext cx="776351" cy="369310"/>
          </a:xfrm>
          <a:prstGeom prst="rect">
            <a:avLst/>
          </a:prstGeom>
          <a:noFill/>
        </p:spPr>
        <p:txBody>
          <a:bodyPr wrap="none" lIns="91416" tIns="45709" rIns="91416" bIns="45709" rtlCol="0">
            <a:spAutoFit/>
          </a:bodyPr>
          <a:lstStyle/>
          <a:p>
            <a:r>
              <a:rPr lang="en-US" dirty="0" smtClean="0"/>
              <a:t>warp2</a:t>
            </a:r>
            <a:endParaRPr lang="en-US" dirty="0"/>
          </a:p>
        </p:txBody>
      </p:sp>
      <p:sp>
        <p:nvSpPr>
          <p:cNvPr id="11" name="TextBox 10"/>
          <p:cNvSpPr txBox="1"/>
          <p:nvPr/>
        </p:nvSpPr>
        <p:spPr>
          <a:xfrm>
            <a:off x="1" y="0"/>
            <a:ext cx="6787316" cy="572737"/>
          </a:xfrm>
          <a:prstGeom prst="rect">
            <a:avLst/>
          </a:prstGeom>
          <a:solidFill>
            <a:schemeClr val="tx1">
              <a:lumMod val="75000"/>
              <a:alpha val="32000"/>
            </a:schemeClr>
          </a:solidFill>
        </p:spPr>
        <p:txBody>
          <a:bodyPr wrap="square" lIns="64277" tIns="32139" rIns="64277" bIns="32139" rtlCol="0">
            <a:spAutoFit/>
          </a:bodyPr>
          <a:lstStyle/>
          <a:p>
            <a:r>
              <a:rPr lang="en-US" sz="3300" dirty="0" smtClean="0">
                <a:solidFill>
                  <a:schemeClr val="bg1"/>
                </a:solidFill>
              </a:rPr>
              <a:t>Longitudinal Image processing pipeline</a:t>
            </a:r>
            <a:endParaRPr lang="en-US" sz="3300"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5868668" y="2454994"/>
            <a:ext cx="3118038" cy="923308"/>
          </a:xfrm>
          <a:prstGeom prst="rect">
            <a:avLst/>
          </a:prstGeom>
          <a:noFill/>
        </p:spPr>
        <p:txBody>
          <a:bodyPr wrap="none" lIns="91416" tIns="45709" rIns="91416" bIns="45709" rtlCol="0">
            <a:spAutoFit/>
          </a:bodyPr>
          <a:lstStyle/>
          <a:p>
            <a:r>
              <a:rPr lang="en-US" dirty="0" smtClean="0"/>
              <a:t>max F = 25.4</a:t>
            </a:r>
          </a:p>
          <a:p>
            <a:r>
              <a:rPr lang="en-US" dirty="0" smtClean="0"/>
              <a:t>corrected </a:t>
            </a:r>
            <a:r>
              <a:rPr lang="en-US" dirty="0" err="1" smtClean="0"/>
              <a:t>pvalue</a:t>
            </a:r>
            <a:r>
              <a:rPr lang="en-US" dirty="0" smtClean="0"/>
              <a:t> &lt; 0.001</a:t>
            </a:r>
          </a:p>
          <a:p>
            <a:r>
              <a:rPr lang="en-US" dirty="0" smtClean="0"/>
              <a:t>it inflates statistical significance</a:t>
            </a:r>
            <a:endParaRPr lang="en-US" dirty="0"/>
          </a:p>
        </p:txBody>
      </p:sp>
      <p:pic>
        <p:nvPicPr>
          <p:cNvPr id="7" name="Picture 6"/>
          <p:cNvPicPr>
            <a:picLocks noChangeAspect="1"/>
          </p:cNvPicPr>
          <p:nvPr/>
        </p:nvPicPr>
        <p:blipFill>
          <a:blip r:embed="rId2"/>
          <a:stretch>
            <a:fillRect/>
          </a:stretch>
        </p:blipFill>
        <p:spPr>
          <a:xfrm>
            <a:off x="176550" y="2916648"/>
            <a:ext cx="5255136" cy="3941352"/>
          </a:xfrm>
          <a:prstGeom prst="rect">
            <a:avLst/>
          </a:prstGeom>
        </p:spPr>
      </p:pic>
      <p:pic>
        <p:nvPicPr>
          <p:cNvPr id="22" name="Picture 21"/>
          <p:cNvPicPr>
            <a:picLocks noChangeAspect="1"/>
          </p:cNvPicPr>
          <p:nvPr/>
        </p:nvPicPr>
        <p:blipFill>
          <a:blip r:embed="rId3"/>
          <a:stretch>
            <a:fillRect/>
          </a:stretch>
        </p:blipFill>
        <p:spPr>
          <a:xfrm>
            <a:off x="5019944" y="3569965"/>
            <a:ext cx="4124061" cy="3093046"/>
          </a:xfrm>
          <a:prstGeom prst="rect">
            <a:avLst/>
          </a:prstGeom>
        </p:spPr>
      </p:pic>
      <p:cxnSp>
        <p:nvCxnSpPr>
          <p:cNvPr id="23" name="Straight Arrow Connector 22"/>
          <p:cNvCxnSpPr/>
          <p:nvPr/>
        </p:nvCxnSpPr>
        <p:spPr>
          <a:xfrm>
            <a:off x="4635500" y="3810000"/>
            <a:ext cx="796186" cy="2271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5663393" y="6524511"/>
            <a:ext cx="1105784" cy="276999"/>
          </a:xfrm>
          <a:prstGeom prst="rect">
            <a:avLst/>
          </a:prstGeom>
          <a:noFill/>
        </p:spPr>
        <p:txBody>
          <a:bodyPr wrap="square" lIns="91416" tIns="45709" rIns="91416" bIns="45709" rtlCol="0">
            <a:spAutoFit/>
          </a:bodyPr>
          <a:lstStyle/>
          <a:p>
            <a:r>
              <a:rPr lang="en-US" sz="1200" dirty="0" smtClean="0">
                <a:solidFill>
                  <a:srgbClr val="4F81BD"/>
                </a:solidFill>
              </a:rPr>
              <a:t>Age (months)</a:t>
            </a:r>
            <a:endParaRPr lang="en-US" sz="1200" dirty="0">
              <a:solidFill>
                <a:srgbClr val="4F81BD"/>
              </a:solidFill>
            </a:endParaRPr>
          </a:p>
        </p:txBody>
      </p:sp>
      <p:sp>
        <p:nvSpPr>
          <p:cNvPr id="25" name="TextBox 24"/>
          <p:cNvSpPr txBox="1"/>
          <p:nvPr/>
        </p:nvSpPr>
        <p:spPr>
          <a:xfrm>
            <a:off x="4325903" y="4672173"/>
            <a:ext cx="1105784" cy="461665"/>
          </a:xfrm>
          <a:prstGeom prst="rect">
            <a:avLst/>
          </a:prstGeom>
          <a:noFill/>
        </p:spPr>
        <p:txBody>
          <a:bodyPr wrap="square" lIns="91416" tIns="45709" rIns="91416" bIns="45709" rtlCol="0">
            <a:spAutoFit/>
          </a:bodyPr>
          <a:lstStyle/>
          <a:p>
            <a:r>
              <a:rPr lang="en-US" sz="1200" dirty="0" smtClean="0">
                <a:solidFill>
                  <a:srgbClr val="4F81BD"/>
                </a:solidFill>
              </a:rPr>
              <a:t>Displacement (mm)</a:t>
            </a:r>
            <a:endParaRPr lang="en-US" sz="1200" dirty="0">
              <a:solidFill>
                <a:srgbClr val="4F81BD"/>
              </a:solidFill>
            </a:endParaRPr>
          </a:p>
        </p:txBody>
      </p:sp>
      <p:sp>
        <p:nvSpPr>
          <p:cNvPr id="10" name="Rectangle 9"/>
          <p:cNvSpPr/>
          <p:nvPr/>
        </p:nvSpPr>
        <p:spPr>
          <a:xfrm>
            <a:off x="496853" y="152400"/>
            <a:ext cx="7658100" cy="1815882"/>
          </a:xfrm>
          <a:prstGeom prst="rect">
            <a:avLst/>
          </a:prstGeom>
        </p:spPr>
        <p:txBody>
          <a:bodyPr wrap="square">
            <a:spAutoFit/>
          </a:bodyPr>
          <a:lstStyle/>
          <a:p>
            <a:r>
              <a:rPr lang="en-US" sz="2800" dirty="0" smtClean="0"/>
              <a:t>Fixed effect model accounting treating multiple scans within a subject as </a:t>
            </a:r>
            <a:r>
              <a:rPr lang="en-US" sz="2800" dirty="0" err="1" smtClean="0"/>
              <a:t>indepdenent</a:t>
            </a:r>
            <a:endParaRPr lang="en-US" sz="2800" dirty="0" smtClean="0"/>
          </a:p>
          <a:p>
            <a:endParaRPr lang="en-US" sz="2800" dirty="0" smtClean="0"/>
          </a:p>
          <a:p>
            <a:r>
              <a:rPr lang="en-US" sz="2800" dirty="0" smtClean="0"/>
              <a:t>displacement = age + gender + group + </a:t>
            </a:r>
            <a:r>
              <a:rPr lang="en-US" sz="2800" u="sng" dirty="0" smtClean="0"/>
              <a:t>age*group</a:t>
            </a:r>
          </a:p>
        </p:txBody>
      </p:sp>
      <p:cxnSp>
        <p:nvCxnSpPr>
          <p:cNvPr id="12" name="Straight Arrow Connector 11"/>
          <p:cNvCxnSpPr/>
          <p:nvPr/>
        </p:nvCxnSpPr>
        <p:spPr>
          <a:xfrm rot="16200000" flipV="1">
            <a:off x="6868644" y="2198938"/>
            <a:ext cx="486712" cy="25400"/>
          </a:xfrm>
          <a:prstGeom prst="straightConnector1">
            <a:avLst/>
          </a:prstGeom>
          <a:ln w="381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939800" y="152400"/>
            <a:ext cx="7658100" cy="1815882"/>
          </a:xfrm>
          <a:prstGeom prst="rect">
            <a:avLst/>
          </a:prstGeom>
        </p:spPr>
        <p:txBody>
          <a:bodyPr wrap="square">
            <a:spAutoFit/>
          </a:bodyPr>
          <a:lstStyle/>
          <a:p>
            <a:r>
              <a:rPr lang="en-US" sz="2800" dirty="0" smtClean="0"/>
              <a:t>Linear mixed effect model accounting for inter-correlation of multiple scans within a subject</a:t>
            </a:r>
          </a:p>
          <a:p>
            <a:endParaRPr lang="en-US" sz="2800" dirty="0" smtClean="0"/>
          </a:p>
          <a:p>
            <a:r>
              <a:rPr lang="en-US" sz="2800" dirty="0" smtClean="0"/>
              <a:t>displacement = age + gender + group + </a:t>
            </a:r>
            <a:r>
              <a:rPr lang="en-US" sz="2800" u="sng" dirty="0" smtClean="0"/>
              <a:t>age*group</a:t>
            </a:r>
          </a:p>
        </p:txBody>
      </p:sp>
      <p:pic>
        <p:nvPicPr>
          <p:cNvPr id="5" name="Picture 4" descr="hippocampus.tif"/>
          <p:cNvPicPr>
            <a:picLocks noChangeAspect="1"/>
          </p:cNvPicPr>
          <p:nvPr/>
        </p:nvPicPr>
        <p:blipFill>
          <a:blip r:embed="rId2"/>
          <a:stretch>
            <a:fillRect/>
          </a:stretch>
        </p:blipFill>
        <p:spPr>
          <a:xfrm>
            <a:off x="0" y="3006725"/>
            <a:ext cx="9144000" cy="3851275"/>
          </a:xfrm>
          <a:prstGeom prst="rect">
            <a:avLst/>
          </a:prstGeom>
        </p:spPr>
      </p:pic>
      <p:sp>
        <p:nvSpPr>
          <p:cNvPr id="6" name="Rectangle 5"/>
          <p:cNvSpPr/>
          <p:nvPr/>
        </p:nvSpPr>
        <p:spPr>
          <a:xfrm>
            <a:off x="6645906" y="2360394"/>
            <a:ext cx="2498094" cy="646331"/>
          </a:xfrm>
          <a:prstGeom prst="rect">
            <a:avLst/>
          </a:prstGeom>
          <a:solidFill>
            <a:srgbClr val="FFFFFF"/>
          </a:solidFill>
        </p:spPr>
        <p:txBody>
          <a:bodyPr wrap="square">
            <a:spAutoFit/>
          </a:bodyPr>
          <a:lstStyle/>
          <a:p>
            <a:r>
              <a:rPr lang="en-US" dirty="0" smtClean="0"/>
              <a:t>min </a:t>
            </a:r>
            <a:r>
              <a:rPr lang="en-US" dirty="0" err="1" smtClean="0"/>
              <a:t>t</a:t>
            </a:r>
            <a:r>
              <a:rPr lang="en-US" dirty="0" smtClean="0"/>
              <a:t> = -3.3398, </a:t>
            </a:r>
          </a:p>
          <a:p>
            <a:r>
              <a:rPr lang="en-US" dirty="0" smtClean="0"/>
              <a:t>corrected </a:t>
            </a:r>
            <a:r>
              <a:rPr lang="en-US" dirty="0" err="1" smtClean="0"/>
              <a:t>pvalue</a:t>
            </a:r>
            <a:r>
              <a:rPr lang="en-US" dirty="0" smtClean="0"/>
              <a:t> = 0.025</a:t>
            </a:r>
          </a:p>
        </p:txBody>
      </p:sp>
      <p:cxnSp>
        <p:nvCxnSpPr>
          <p:cNvPr id="8" name="Straight Arrow Connector 7"/>
          <p:cNvCxnSpPr/>
          <p:nvPr/>
        </p:nvCxnSpPr>
        <p:spPr>
          <a:xfrm rot="16200000" flipV="1">
            <a:off x="7271544" y="2138938"/>
            <a:ext cx="392112" cy="50800"/>
          </a:xfrm>
          <a:prstGeom prst="straightConnector1">
            <a:avLst/>
          </a:prstGeom>
          <a:ln w="381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372106" y="684046"/>
            <a:ext cx="2481589" cy="446254"/>
          </a:xfrm>
          <a:prstGeom prst="rect">
            <a:avLst/>
          </a:prstGeom>
          <a:noFill/>
        </p:spPr>
        <p:txBody>
          <a:bodyPr wrap="none" lIns="91416" tIns="45709" rIns="91416" bIns="45709" rtlCol="0">
            <a:spAutoFit/>
          </a:bodyPr>
          <a:lstStyle/>
          <a:p>
            <a:r>
              <a:rPr lang="en-US" sz="2300" dirty="0" smtClean="0"/>
              <a:t>Right hippocampus</a:t>
            </a:r>
            <a:endParaRPr lang="en-US" sz="2300" dirty="0"/>
          </a:p>
        </p:txBody>
      </p:sp>
      <p:pic>
        <p:nvPicPr>
          <p:cNvPr id="13" name="Picture 12"/>
          <p:cNvPicPr>
            <a:picLocks noChangeAspect="1"/>
          </p:cNvPicPr>
          <p:nvPr/>
        </p:nvPicPr>
        <p:blipFill>
          <a:blip r:embed="rId2"/>
          <a:stretch>
            <a:fillRect/>
          </a:stretch>
        </p:blipFill>
        <p:spPr>
          <a:xfrm>
            <a:off x="3015629" y="1130300"/>
            <a:ext cx="6128372" cy="4596279"/>
          </a:xfrm>
          <a:prstGeom prst="rect">
            <a:avLst/>
          </a:prstGeom>
        </p:spPr>
      </p:pic>
      <p:pic>
        <p:nvPicPr>
          <p:cNvPr id="16" name="Picture 15"/>
          <p:cNvPicPr>
            <a:picLocks noChangeAspect="1"/>
          </p:cNvPicPr>
          <p:nvPr/>
        </p:nvPicPr>
        <p:blipFill>
          <a:blip r:embed="rId3"/>
          <a:stretch>
            <a:fillRect/>
          </a:stretch>
        </p:blipFill>
        <p:spPr>
          <a:xfrm>
            <a:off x="2" y="1751758"/>
            <a:ext cx="3213099" cy="2409823"/>
          </a:xfrm>
          <a:prstGeom prst="rect">
            <a:avLst/>
          </a:prstGeom>
        </p:spPr>
      </p:pic>
      <p:cxnSp>
        <p:nvCxnSpPr>
          <p:cNvPr id="21" name="Straight Arrow Connector 20"/>
          <p:cNvCxnSpPr/>
          <p:nvPr/>
        </p:nvCxnSpPr>
        <p:spPr>
          <a:xfrm flipV="1">
            <a:off x="1612901" y="3562095"/>
            <a:ext cx="1752600" cy="2352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567695" y="4724400"/>
            <a:ext cx="2797806" cy="646331"/>
          </a:xfrm>
          <a:prstGeom prst="rect">
            <a:avLst/>
          </a:prstGeom>
        </p:spPr>
        <p:txBody>
          <a:bodyPr wrap="square">
            <a:spAutoFit/>
          </a:bodyPr>
          <a:lstStyle/>
          <a:p>
            <a:r>
              <a:rPr lang="en-US" dirty="0" smtClean="0"/>
              <a:t>max </a:t>
            </a:r>
            <a:r>
              <a:rPr lang="en-US" dirty="0" err="1" smtClean="0"/>
              <a:t>t</a:t>
            </a:r>
            <a:r>
              <a:rPr lang="en-US" dirty="0" smtClean="0"/>
              <a:t> = 3.0531</a:t>
            </a:r>
          </a:p>
          <a:p>
            <a:r>
              <a:rPr lang="en-US" dirty="0" smtClean="0"/>
              <a:t>corrected </a:t>
            </a:r>
            <a:r>
              <a:rPr lang="en-US" dirty="0" err="1" smtClean="0"/>
              <a:t>pvalue</a:t>
            </a:r>
            <a:r>
              <a:rPr lang="en-US" dirty="0" smtClean="0"/>
              <a:t> = 0.05</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extBox 7"/>
          <p:cNvSpPr txBox="1"/>
          <p:nvPr/>
        </p:nvSpPr>
        <p:spPr>
          <a:xfrm>
            <a:off x="6516477" y="2266155"/>
            <a:ext cx="2335423" cy="923308"/>
          </a:xfrm>
          <a:prstGeom prst="rect">
            <a:avLst/>
          </a:prstGeom>
          <a:noFill/>
        </p:spPr>
        <p:txBody>
          <a:bodyPr wrap="square" lIns="91416" tIns="45709" rIns="91416" bIns="45709" rtlCol="0">
            <a:spAutoFit/>
          </a:bodyPr>
          <a:lstStyle/>
          <a:p>
            <a:r>
              <a:rPr lang="en-US" dirty="0" smtClean="0"/>
              <a:t>min </a:t>
            </a:r>
            <a:r>
              <a:rPr lang="en-US" dirty="0" err="1" smtClean="0"/>
              <a:t>t</a:t>
            </a:r>
            <a:r>
              <a:rPr lang="en-US" dirty="0" smtClean="0"/>
              <a:t> =  -1.9589, </a:t>
            </a:r>
          </a:p>
          <a:p>
            <a:r>
              <a:rPr lang="en-US" dirty="0" smtClean="0"/>
              <a:t>corrected </a:t>
            </a:r>
            <a:r>
              <a:rPr lang="en-US" dirty="0" err="1" smtClean="0"/>
              <a:t>pvalue</a:t>
            </a:r>
            <a:r>
              <a:rPr lang="en-US" dirty="0" smtClean="0"/>
              <a:t> &gt; 0.4</a:t>
            </a:r>
          </a:p>
          <a:p>
            <a:endParaRPr lang="en-US" dirty="0" smtClean="0"/>
          </a:p>
        </p:txBody>
      </p:sp>
      <p:pic>
        <p:nvPicPr>
          <p:cNvPr id="7" name="Picture 6"/>
          <p:cNvPicPr>
            <a:picLocks noChangeAspect="1"/>
          </p:cNvPicPr>
          <p:nvPr/>
        </p:nvPicPr>
        <p:blipFill>
          <a:blip r:embed="rId2"/>
          <a:stretch>
            <a:fillRect/>
          </a:stretch>
        </p:blipFill>
        <p:spPr>
          <a:xfrm>
            <a:off x="0" y="2266155"/>
            <a:ext cx="5830226" cy="4372669"/>
          </a:xfrm>
          <a:prstGeom prst="rect">
            <a:avLst/>
          </a:prstGeom>
        </p:spPr>
      </p:pic>
      <p:sp>
        <p:nvSpPr>
          <p:cNvPr id="6" name="Rectangle 5"/>
          <p:cNvSpPr/>
          <p:nvPr/>
        </p:nvSpPr>
        <p:spPr>
          <a:xfrm>
            <a:off x="939800" y="152400"/>
            <a:ext cx="7658100" cy="1384995"/>
          </a:xfrm>
          <a:prstGeom prst="rect">
            <a:avLst/>
          </a:prstGeom>
        </p:spPr>
        <p:txBody>
          <a:bodyPr wrap="square">
            <a:spAutoFit/>
          </a:bodyPr>
          <a:lstStyle/>
          <a:p>
            <a:r>
              <a:rPr lang="en-US" sz="2800" dirty="0" smtClean="0"/>
              <a:t>Linear mixed effect model on left hippocampus</a:t>
            </a:r>
          </a:p>
          <a:p>
            <a:endParaRPr lang="en-US" sz="2800" dirty="0" smtClean="0"/>
          </a:p>
          <a:p>
            <a:r>
              <a:rPr lang="en-US" sz="2800" dirty="0" smtClean="0"/>
              <a:t>displacement = age + gender + group + </a:t>
            </a:r>
            <a:r>
              <a:rPr lang="en-US" sz="2800" u="sng" dirty="0" smtClean="0"/>
              <a:t>age*group</a:t>
            </a:r>
          </a:p>
        </p:txBody>
      </p:sp>
      <p:cxnSp>
        <p:nvCxnSpPr>
          <p:cNvPr id="9" name="Straight Arrow Connector 8"/>
          <p:cNvCxnSpPr/>
          <p:nvPr/>
        </p:nvCxnSpPr>
        <p:spPr>
          <a:xfrm rot="16200000" flipV="1">
            <a:off x="7084544" y="1955582"/>
            <a:ext cx="486712" cy="25400"/>
          </a:xfrm>
          <a:prstGeom prst="straightConnector1">
            <a:avLst/>
          </a:prstGeom>
          <a:ln w="38100" cap="flat" cmpd="sng" algn="ctr">
            <a:solidFill>
              <a:srgbClr val="FF66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hippocampus.tif"/>
          <p:cNvPicPr>
            <a:picLocks noChangeAspect="1"/>
          </p:cNvPicPr>
          <p:nvPr/>
        </p:nvPicPr>
        <p:blipFill>
          <a:blip r:embed="rId2"/>
          <a:stretch>
            <a:fillRect/>
          </a:stretch>
        </p:blipFill>
        <p:spPr>
          <a:xfrm>
            <a:off x="2329345" y="0"/>
            <a:ext cx="6814655" cy="2870200"/>
          </a:xfrm>
          <a:prstGeom prst="rect">
            <a:avLst/>
          </a:prstGeom>
        </p:spPr>
      </p:pic>
      <p:sp>
        <p:nvSpPr>
          <p:cNvPr id="5" name="TextBox 4"/>
          <p:cNvSpPr txBox="1"/>
          <p:nvPr/>
        </p:nvSpPr>
        <p:spPr>
          <a:xfrm>
            <a:off x="1" y="0"/>
            <a:ext cx="2044699" cy="572737"/>
          </a:xfrm>
          <a:prstGeom prst="rect">
            <a:avLst/>
          </a:prstGeom>
          <a:solidFill>
            <a:schemeClr val="tx1">
              <a:lumMod val="75000"/>
              <a:alpha val="30000"/>
            </a:schemeClr>
          </a:solidFill>
        </p:spPr>
        <p:txBody>
          <a:bodyPr wrap="square" lIns="64277" tIns="32139" rIns="64277" bIns="32139" rtlCol="0">
            <a:spAutoFit/>
          </a:bodyPr>
          <a:lstStyle/>
          <a:p>
            <a:r>
              <a:rPr lang="en-US" sz="3300" dirty="0" smtClean="0">
                <a:solidFill>
                  <a:schemeClr val="bg1"/>
                </a:solidFill>
              </a:rPr>
              <a:t>Discussion</a:t>
            </a:r>
            <a:endParaRPr lang="en-US" sz="3300" dirty="0">
              <a:solidFill>
                <a:schemeClr val="bg1"/>
              </a:solidFill>
            </a:endParaRPr>
          </a:p>
        </p:txBody>
      </p:sp>
      <p:sp>
        <p:nvSpPr>
          <p:cNvPr id="6" name="TextBox 5"/>
          <p:cNvSpPr txBox="1"/>
          <p:nvPr/>
        </p:nvSpPr>
        <p:spPr>
          <a:xfrm>
            <a:off x="444501" y="3060700"/>
            <a:ext cx="8216899" cy="3785652"/>
          </a:xfrm>
          <a:prstGeom prst="rect">
            <a:avLst/>
          </a:prstGeom>
          <a:noFill/>
        </p:spPr>
        <p:txBody>
          <a:bodyPr wrap="square" rtlCol="0">
            <a:spAutoFit/>
          </a:bodyPr>
          <a:lstStyle/>
          <a:p>
            <a:r>
              <a:rPr lang="en-US" sz="3000" dirty="0" smtClean="0"/>
              <a:t>Family income level is highly correlated with hippocampus growth.</a:t>
            </a:r>
          </a:p>
          <a:p>
            <a:endParaRPr lang="en-US" sz="3000" dirty="0" smtClean="0"/>
          </a:p>
          <a:p>
            <a:r>
              <a:rPr lang="en-US" sz="3000" dirty="0" smtClean="0"/>
              <a:t>Adverse environment, stress, poor nutrition</a:t>
            </a:r>
          </a:p>
          <a:p>
            <a:r>
              <a:rPr lang="en-US" sz="3000" dirty="0" smtClean="0"/>
              <a:t> </a:t>
            </a:r>
            <a:r>
              <a:rPr lang="en-US" sz="3000" dirty="0" err="1" smtClean="0">
                <a:sym typeface="Wingdings"/>
              </a:rPr>
              <a:t></a:t>
            </a:r>
            <a:r>
              <a:rPr lang="en-US" sz="3000" dirty="0" smtClean="0">
                <a:sym typeface="Wingdings"/>
              </a:rPr>
              <a:t> hippocampus </a:t>
            </a:r>
            <a:r>
              <a:rPr lang="en-US" sz="3000" dirty="0" err="1" smtClean="0">
                <a:sym typeface="Wingdings"/>
              </a:rPr>
              <a:t></a:t>
            </a:r>
            <a:r>
              <a:rPr lang="en-US" sz="3000" dirty="0" smtClean="0">
                <a:sym typeface="Wingdings"/>
              </a:rPr>
              <a:t> memory loss </a:t>
            </a:r>
            <a:r>
              <a:rPr lang="en-US" sz="3000" dirty="0" err="1" smtClean="0">
                <a:sym typeface="Wingdings"/>
              </a:rPr>
              <a:t></a:t>
            </a:r>
            <a:r>
              <a:rPr lang="en-US" sz="3000" dirty="0" smtClean="0">
                <a:sym typeface="Wingdings"/>
              </a:rPr>
              <a:t> poor academic achievement?</a:t>
            </a:r>
          </a:p>
          <a:p>
            <a:endParaRPr lang="en-US" sz="3000" dirty="0" smtClean="0">
              <a:sym typeface="Wingdings"/>
            </a:endParaRPr>
          </a:p>
          <a:p>
            <a:endParaRPr lang="en-US" sz="3000" dirty="0" smtClean="0">
              <a:sym typeface="Wingding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92514" name="Picture 1"/>
          <p:cNvPicPr>
            <a:picLocks noChangeArrowheads="1"/>
          </p:cNvPicPr>
          <p:nvPr/>
        </p:nvPicPr>
        <p:blipFill>
          <a:blip r:embed="rId2"/>
          <a:srcRect/>
          <a:stretch>
            <a:fillRect/>
          </a:stretch>
        </p:blipFill>
        <p:spPr bwMode="auto">
          <a:xfrm>
            <a:off x="0" y="642938"/>
            <a:ext cx="3443089" cy="2684462"/>
          </a:xfrm>
          <a:prstGeom prst="rect">
            <a:avLst/>
          </a:prstGeom>
          <a:noFill/>
          <a:ln w="9525">
            <a:noFill/>
            <a:miter lim="800000"/>
            <a:headEnd/>
            <a:tailEnd/>
          </a:ln>
        </p:spPr>
      </p:pic>
      <p:sp>
        <p:nvSpPr>
          <p:cNvPr id="192516" name="Line 3"/>
          <p:cNvSpPr>
            <a:spLocks noChangeShapeType="1"/>
          </p:cNvSpPr>
          <p:nvPr/>
        </p:nvSpPr>
        <p:spPr bwMode="auto">
          <a:xfrm>
            <a:off x="3654425" y="2171700"/>
            <a:ext cx="803672" cy="0"/>
          </a:xfrm>
          <a:prstGeom prst="line">
            <a:avLst/>
          </a:prstGeom>
          <a:noFill/>
          <a:ln w="28575" cap="flat" cmpd="sng" algn="ctr">
            <a:solidFill>
              <a:srgbClr val="FF6600"/>
            </a:solidFill>
            <a:prstDash val="solid"/>
            <a:round/>
            <a:headEnd type="none" w="med" len="med"/>
            <a:tailEnd type="arrow" w="med" len="med"/>
          </a:ln>
        </p:spPr>
        <p:txBody>
          <a:bodyPr lIns="0" tIns="0" rIns="0" bIns="0">
            <a:prstTxWarp prst="textNoShape">
              <a:avLst/>
            </a:prstTxWarp>
          </a:bodyPr>
          <a:lstStyle/>
          <a:p>
            <a:endParaRPr lang="en-US"/>
          </a:p>
        </p:txBody>
      </p:sp>
      <p:sp>
        <p:nvSpPr>
          <p:cNvPr id="192517" name="Rectangle 4"/>
          <p:cNvSpPr>
            <a:spLocks/>
          </p:cNvSpPr>
          <p:nvPr/>
        </p:nvSpPr>
        <p:spPr bwMode="auto">
          <a:xfrm>
            <a:off x="5536406" y="5679281"/>
            <a:ext cx="2810663" cy="984885"/>
          </a:xfrm>
          <a:prstGeom prst="rect">
            <a:avLst/>
          </a:prstGeom>
          <a:solidFill>
            <a:srgbClr val="000000"/>
          </a:solidFill>
          <a:ln w="9525">
            <a:noFill/>
            <a:miter lim="800000"/>
            <a:headEnd/>
            <a:tailEnd/>
          </a:ln>
        </p:spPr>
        <p:txBody>
          <a:bodyPr wrap="none" lIns="0" tIns="0" rIns="28573" bIns="0">
            <a:prstTxWarp prst="textNoShape">
              <a:avLst/>
            </a:prstTxWarp>
            <a:spAutoFit/>
          </a:bodyPr>
          <a:lstStyle/>
          <a:p>
            <a:pPr marL="27905"/>
            <a:r>
              <a:rPr lang="en-US" sz="3200" dirty="0">
                <a:ea typeface="Gill Sans" charset="0"/>
                <a:cs typeface="Gill Sans" charset="0"/>
              </a:rPr>
              <a:t>Reconstructed</a:t>
            </a:r>
          </a:p>
          <a:p>
            <a:pPr marL="27905"/>
            <a:r>
              <a:rPr lang="en-US" sz="3200" dirty="0">
                <a:ea typeface="Gill Sans" charset="0"/>
                <a:cs typeface="Gill Sans" charset="0"/>
              </a:rPr>
              <a:t>0.5 million tracts</a:t>
            </a:r>
          </a:p>
        </p:txBody>
      </p:sp>
      <p:sp>
        <p:nvSpPr>
          <p:cNvPr id="192519" name="Rectangle 8"/>
          <p:cNvSpPr>
            <a:spLocks/>
          </p:cNvSpPr>
          <p:nvPr/>
        </p:nvSpPr>
        <p:spPr bwMode="auto">
          <a:xfrm>
            <a:off x="2" y="2953331"/>
            <a:ext cx="1493138" cy="413331"/>
          </a:xfrm>
          <a:prstGeom prst="rect">
            <a:avLst/>
          </a:prstGeom>
          <a:noFill/>
          <a:ln w="9525">
            <a:noFill/>
            <a:miter lim="800000"/>
            <a:headEnd/>
            <a:tailEnd/>
          </a:ln>
        </p:spPr>
        <p:txBody>
          <a:bodyPr wrap="none" lIns="44647" tIns="44647" rIns="91435" bIns="44647">
            <a:prstTxWarp prst="textNoShape">
              <a:avLst/>
            </a:prstTxWarp>
            <a:spAutoFit/>
          </a:bodyPr>
          <a:lstStyle/>
          <a:p>
            <a:pPr marL="1117"/>
            <a:r>
              <a:rPr lang="en-US" sz="2100" dirty="0">
                <a:solidFill>
                  <a:schemeClr val="bg1"/>
                </a:solidFill>
                <a:ea typeface="Gill Sans" charset="0"/>
                <a:cs typeface="Gill Sans" charset="0"/>
              </a:rPr>
              <a:t>Postmortem</a:t>
            </a:r>
          </a:p>
        </p:txBody>
      </p:sp>
      <p:sp>
        <p:nvSpPr>
          <p:cNvPr id="8" name="TextBox 7"/>
          <p:cNvSpPr txBox="1"/>
          <p:nvPr/>
        </p:nvSpPr>
        <p:spPr>
          <a:xfrm>
            <a:off x="2" y="0"/>
            <a:ext cx="9143998" cy="572737"/>
          </a:xfrm>
          <a:prstGeom prst="rect">
            <a:avLst/>
          </a:prstGeom>
          <a:solidFill>
            <a:schemeClr val="bg1">
              <a:lumMod val="85000"/>
              <a:alpha val="50000"/>
            </a:schemeClr>
          </a:solidFill>
        </p:spPr>
        <p:txBody>
          <a:bodyPr wrap="square" lIns="64277" tIns="32139" rIns="64277" bIns="32139" rtlCol="0">
            <a:spAutoFit/>
          </a:bodyPr>
          <a:lstStyle/>
          <a:p>
            <a:r>
              <a:rPr lang="en-US" sz="3300" dirty="0" smtClean="0">
                <a:solidFill>
                  <a:srgbClr val="FFFFFF"/>
                </a:solidFill>
              </a:rPr>
              <a:t>Current WCU research: Brain network modeling</a:t>
            </a:r>
            <a:endParaRPr lang="en-US" sz="3300" dirty="0">
              <a:solidFill>
                <a:srgbClr val="FFFFFF"/>
              </a:solidFill>
            </a:endParaRPr>
          </a:p>
        </p:txBody>
      </p:sp>
      <p:pic>
        <p:nvPicPr>
          <p:cNvPr id="12" name="Picture 2"/>
          <p:cNvPicPr>
            <a:picLocks noChangeArrowheads="1"/>
          </p:cNvPicPr>
          <p:nvPr/>
        </p:nvPicPr>
        <p:blipFill>
          <a:blip r:embed="rId3"/>
          <a:srcRect/>
          <a:stretch>
            <a:fillRect/>
          </a:stretch>
        </p:blipFill>
        <p:spPr bwMode="auto">
          <a:xfrm>
            <a:off x="4737100" y="572736"/>
            <a:ext cx="4406900" cy="3630963"/>
          </a:xfrm>
          <a:prstGeom prst="rect">
            <a:avLst/>
          </a:prstGeom>
          <a:noFill/>
          <a:ln w="9525">
            <a:noFill/>
            <a:miter lim="800000"/>
            <a:headEnd/>
            <a:tailEnd/>
          </a:ln>
        </p:spPr>
      </p:pic>
      <p:sp>
        <p:nvSpPr>
          <p:cNvPr id="13" name="Rectangle 12"/>
          <p:cNvSpPr>
            <a:spLocks/>
          </p:cNvSpPr>
          <p:nvPr/>
        </p:nvSpPr>
        <p:spPr bwMode="auto">
          <a:xfrm>
            <a:off x="2731598" y="2540000"/>
            <a:ext cx="2804808" cy="413331"/>
          </a:xfrm>
          <a:prstGeom prst="rect">
            <a:avLst/>
          </a:prstGeom>
          <a:solidFill>
            <a:srgbClr val="000000"/>
          </a:solidFill>
          <a:ln w="9525">
            <a:noFill/>
            <a:miter lim="800000"/>
            <a:headEnd/>
            <a:tailEnd/>
          </a:ln>
        </p:spPr>
        <p:txBody>
          <a:bodyPr wrap="none" lIns="44647" tIns="44647" rIns="91435" bIns="44647">
            <a:prstTxWarp prst="textNoShape">
              <a:avLst/>
            </a:prstTxWarp>
            <a:spAutoFit/>
          </a:bodyPr>
          <a:lstStyle/>
          <a:p>
            <a:pPr marL="1117"/>
            <a:r>
              <a:rPr lang="en-US" sz="2100" dirty="0" smtClean="0">
                <a:solidFill>
                  <a:schemeClr val="bg1"/>
                </a:solidFill>
                <a:ea typeface="Gill Sans" charset="0"/>
                <a:cs typeface="Gill Sans" charset="0"/>
              </a:rPr>
              <a:t>diffusion tensor imaging</a:t>
            </a:r>
            <a:endParaRPr lang="en-US" sz="2100" dirty="0">
              <a:solidFill>
                <a:schemeClr val="bg1"/>
              </a:solidFill>
              <a:ea typeface="Gill Sans" charset="0"/>
              <a:cs typeface="Gill Sans" charset="0"/>
            </a:endParaRPr>
          </a:p>
        </p:txBody>
      </p:sp>
      <p:pic>
        <p:nvPicPr>
          <p:cNvPr id="14" name="Picture 6"/>
          <p:cNvPicPr>
            <a:picLocks noChangeAspect="1"/>
          </p:cNvPicPr>
          <p:nvPr/>
        </p:nvPicPr>
        <p:blipFill>
          <a:blip r:embed="rId4"/>
          <a:srcRect/>
          <a:stretch>
            <a:fillRect/>
          </a:stretch>
        </p:blipFill>
        <p:spPr bwMode="auto">
          <a:xfrm>
            <a:off x="0" y="3366663"/>
            <a:ext cx="5358006" cy="3491338"/>
          </a:xfrm>
          <a:prstGeom prst="rect">
            <a:avLst/>
          </a:prstGeom>
          <a:noFill/>
          <a:ln w="9525">
            <a:noFill/>
            <a:miter lim="800000"/>
            <a:headEnd/>
            <a:tailEnd/>
          </a:ln>
        </p:spPr>
      </p:pic>
      <p:sp>
        <p:nvSpPr>
          <p:cNvPr id="15" name="Line 3"/>
          <p:cNvSpPr>
            <a:spLocks noChangeShapeType="1"/>
          </p:cNvSpPr>
          <p:nvPr/>
        </p:nvSpPr>
        <p:spPr bwMode="auto">
          <a:xfrm flipH="1">
            <a:off x="5358006" y="3987800"/>
            <a:ext cx="572894" cy="723899"/>
          </a:xfrm>
          <a:prstGeom prst="line">
            <a:avLst/>
          </a:prstGeom>
          <a:noFill/>
          <a:ln w="28575" cap="flat" cmpd="sng" algn="ctr">
            <a:solidFill>
              <a:srgbClr val="FF6600"/>
            </a:solidFill>
            <a:prstDash val="solid"/>
            <a:round/>
            <a:headEnd type="none" w="med" len="med"/>
            <a:tailEnd type="arrow" w="med" len="med"/>
          </a:ln>
        </p:spPr>
        <p:txBody>
          <a:bodyPr lIns="0" tIns="0" rIns="0" bIns="0">
            <a:prstTxWarp prst="textNoShape">
              <a:avLst/>
            </a:prstTxWarp>
          </a:bodyPr>
          <a:lstStyle/>
          <a:p>
            <a:endParaRPr lang="en-US"/>
          </a:p>
        </p:txBody>
      </p:sp>
      <p:sp>
        <p:nvSpPr>
          <p:cNvPr id="16" name="Rectangle 15"/>
          <p:cNvSpPr>
            <a:spLocks/>
          </p:cNvSpPr>
          <p:nvPr/>
        </p:nvSpPr>
        <p:spPr bwMode="auto">
          <a:xfrm>
            <a:off x="5462237" y="4711699"/>
            <a:ext cx="3681763" cy="736497"/>
          </a:xfrm>
          <a:prstGeom prst="rect">
            <a:avLst/>
          </a:prstGeom>
          <a:solidFill>
            <a:srgbClr val="000000"/>
          </a:solidFill>
          <a:ln w="9525">
            <a:noFill/>
            <a:miter lim="800000"/>
            <a:headEnd/>
            <a:tailEnd/>
          </a:ln>
        </p:spPr>
        <p:txBody>
          <a:bodyPr wrap="none" lIns="44647" tIns="44647" rIns="91435" bIns="44647">
            <a:prstTxWarp prst="textNoShape">
              <a:avLst/>
            </a:prstTxWarp>
            <a:spAutoFit/>
          </a:bodyPr>
          <a:lstStyle/>
          <a:p>
            <a:pPr marL="1117"/>
            <a:r>
              <a:rPr lang="en-US" sz="2100" dirty="0" smtClean="0">
                <a:solidFill>
                  <a:schemeClr val="bg1"/>
                </a:solidFill>
                <a:ea typeface="Gill Sans" charset="0"/>
                <a:cs typeface="Gill Sans" charset="0"/>
              </a:rPr>
              <a:t>network modeling</a:t>
            </a:r>
          </a:p>
          <a:p>
            <a:pPr marL="1117"/>
            <a:r>
              <a:rPr lang="en-US" sz="2100" dirty="0" smtClean="0">
                <a:solidFill>
                  <a:schemeClr val="bg1"/>
                </a:solidFill>
                <a:ea typeface="Gill Sans" charset="0"/>
                <a:cs typeface="Gill Sans" charset="0"/>
              </a:rPr>
              <a:t>3D graph with half million nodes</a:t>
            </a:r>
            <a:endParaRPr lang="en-US" sz="2100" dirty="0">
              <a:solidFill>
                <a:schemeClr val="bg1"/>
              </a:solidFill>
              <a:ea typeface="Gill Sans" charset="0"/>
              <a:cs typeface="Gill Sans"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3538" name="Title 1"/>
          <p:cNvSpPr>
            <a:spLocks noGrp="1"/>
          </p:cNvSpPr>
          <p:nvPr>
            <p:ph type="title"/>
          </p:nvPr>
        </p:nvSpPr>
        <p:spPr>
          <a:xfrm>
            <a:off x="821535" y="375047"/>
            <a:ext cx="7358063" cy="616148"/>
          </a:xfrm>
        </p:spPr>
        <p:txBody>
          <a:bodyPr/>
          <a:lstStyle/>
          <a:p>
            <a:r>
              <a:rPr lang="en-US" dirty="0" smtClean="0"/>
              <a:t>Abstract</a:t>
            </a:r>
          </a:p>
        </p:txBody>
      </p:sp>
      <p:sp>
        <p:nvSpPr>
          <p:cNvPr id="4" name="TextBox 3"/>
          <p:cNvSpPr txBox="1"/>
          <p:nvPr/>
        </p:nvSpPr>
        <p:spPr>
          <a:xfrm>
            <a:off x="178594" y="1274741"/>
            <a:ext cx="8626078" cy="5050886"/>
          </a:xfrm>
          <a:prstGeom prst="rect">
            <a:avLst/>
          </a:prstGeom>
          <a:noFill/>
        </p:spPr>
        <p:txBody>
          <a:bodyPr wrap="square" lIns="64277" tIns="32139" rIns="64277" bIns="32139" rtlCol="0">
            <a:spAutoFit/>
          </a:bodyPr>
          <a:lstStyle/>
          <a:p>
            <a:pPr algn="just"/>
            <a:r>
              <a:rPr lang="en-US" sz="2700" dirty="0" smtClean="0"/>
              <a:t>We present a novel intrinsic geometric approach for quantifying anatomical structures obtained from MRI and CT. The Laplace-Beltrami </a:t>
            </a:r>
            <a:r>
              <a:rPr lang="en-US" sz="2700" dirty="0" err="1" smtClean="0"/>
              <a:t>eigenfunctions</a:t>
            </a:r>
            <a:r>
              <a:rPr lang="en-US" sz="2700" dirty="0" smtClean="0"/>
              <a:t> of the underlying structures provide a natural </a:t>
            </a:r>
            <a:r>
              <a:rPr lang="en-US" sz="2700" dirty="0" err="1" smtClean="0"/>
              <a:t>orthonormal</a:t>
            </a:r>
            <a:r>
              <a:rPr lang="en-US" sz="2700" dirty="0" smtClean="0"/>
              <a:t> basis for building sophisticated shape models. We present two anatomical studies utilizing the </a:t>
            </a:r>
            <a:r>
              <a:rPr lang="en-US" sz="2700" dirty="0" err="1" smtClean="0"/>
              <a:t>eigenfunctions</a:t>
            </a:r>
            <a:r>
              <a:rPr lang="en-US" sz="2700" dirty="0" smtClean="0"/>
              <a:t> as a way to filter anatomical noises in images. The methods have been applied in quantifying human mandible obtained from CT. We show the differential growth patterns for male and female. The methods have been further used in correlating hippocampus growth in children to family income. There is a significant growth difference between high- and low-income families. </a:t>
            </a:r>
            <a:endParaRPr lang="en-US" sz="27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3"/>
          <p:cNvSpPr>
            <a:spLocks noChangeArrowheads="1"/>
          </p:cNvSpPr>
          <p:nvPr/>
        </p:nvSpPr>
        <p:spPr bwMode="auto">
          <a:xfrm>
            <a:off x="339725" y="381000"/>
            <a:ext cx="8804275" cy="5158622"/>
          </a:xfrm>
          <a:prstGeom prst="rect">
            <a:avLst/>
          </a:prstGeom>
          <a:noFill/>
          <a:ln w="9525">
            <a:noFill/>
            <a:miter lim="800000"/>
            <a:headEnd/>
            <a:tailEnd/>
          </a:ln>
        </p:spPr>
        <p:txBody>
          <a:bodyPr lIns="64291" tIns="32146" rIns="64291" bIns="32146">
            <a:prstTxWarp prst="textNoShape">
              <a:avLst/>
            </a:prstTxWarp>
            <a:spAutoFit/>
          </a:bodyPr>
          <a:lstStyle/>
          <a:p>
            <a:r>
              <a:rPr lang="en-US" sz="3900" b="0" dirty="0">
                <a:solidFill>
                  <a:srgbClr val="000000"/>
                </a:solidFill>
              </a:rPr>
              <a:t>KAIST-SNU JOINT WORKSHOP ON SPARSE DATA RECOVERY</a:t>
            </a:r>
            <a:r>
              <a:rPr lang="en-US" sz="3900" b="0" dirty="0" smtClean="0">
                <a:solidFill>
                  <a:srgbClr val="000000"/>
                </a:solidFill>
              </a:rPr>
              <a:t> (COMPRESSED SENSING) AND </a:t>
            </a:r>
            <a:r>
              <a:rPr lang="en-US" sz="3900" b="0" dirty="0">
                <a:solidFill>
                  <a:srgbClr val="000000"/>
                </a:solidFill>
              </a:rPr>
              <a:t>ITS APPLICATION TO MEDICAL IMAGING</a:t>
            </a:r>
          </a:p>
          <a:p>
            <a:endParaRPr lang="en-US" sz="2500" dirty="0">
              <a:solidFill>
                <a:srgbClr val="000000"/>
              </a:solidFill>
            </a:endParaRPr>
          </a:p>
          <a:p>
            <a:r>
              <a:rPr lang="en-US" sz="2500" dirty="0">
                <a:solidFill>
                  <a:srgbClr val="000000"/>
                </a:solidFill>
              </a:rPr>
              <a:t>Time: November 9 Tuesday </a:t>
            </a:r>
            <a:r>
              <a:rPr lang="en-US" sz="2200" dirty="0">
                <a:solidFill>
                  <a:srgbClr val="000000"/>
                </a:solidFill>
              </a:rPr>
              <a:t>10:00am</a:t>
            </a:r>
            <a:r>
              <a:rPr lang="en-US" sz="2200" dirty="0" smtClean="0">
                <a:solidFill>
                  <a:srgbClr val="000000"/>
                </a:solidFill>
              </a:rPr>
              <a:t>-6:</a:t>
            </a:r>
            <a:r>
              <a:rPr lang="en-US" sz="2200" dirty="0">
                <a:solidFill>
                  <a:srgbClr val="000000"/>
                </a:solidFill>
              </a:rPr>
              <a:t>00pm</a:t>
            </a:r>
            <a:endParaRPr lang="en-US" sz="2500" dirty="0">
              <a:solidFill>
                <a:srgbClr val="000000"/>
              </a:solidFill>
            </a:endParaRPr>
          </a:p>
          <a:p>
            <a:r>
              <a:rPr lang="en-US" sz="2500" dirty="0">
                <a:solidFill>
                  <a:srgbClr val="000000"/>
                </a:solidFill>
              </a:rPr>
              <a:t>Place: SNUH </a:t>
            </a:r>
            <a:r>
              <a:rPr lang="ko-KR" altLang="en-US" sz="2500" dirty="0">
                <a:solidFill>
                  <a:srgbClr val="000000"/>
                </a:solidFill>
              </a:rPr>
              <a:t>연건캠퍼스</a:t>
            </a:r>
            <a:endParaRPr lang="en-US" altLang="ko-KR" sz="2500" dirty="0">
              <a:solidFill>
                <a:srgbClr val="000000"/>
              </a:solidFill>
            </a:endParaRPr>
          </a:p>
          <a:p>
            <a:endParaRPr lang="en-US" sz="2500" dirty="0">
              <a:solidFill>
                <a:srgbClr val="000000"/>
              </a:solidFill>
            </a:endParaRPr>
          </a:p>
          <a:p>
            <a:endParaRPr lang="en-US" sz="2500" dirty="0">
              <a:solidFill>
                <a:srgbClr val="000000"/>
              </a:solidFill>
            </a:endParaRPr>
          </a:p>
          <a:p>
            <a:endParaRPr lang="en-US" sz="2500" dirty="0">
              <a:solidFill>
                <a:srgbClr val="000000"/>
              </a:solidFill>
            </a:endParaRPr>
          </a:p>
          <a:p>
            <a:endParaRPr lang="en-US" sz="2500" dirty="0">
              <a:solidFill>
                <a:srgbClr val="000000"/>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8419" name="Rectangle 2"/>
          <p:cNvSpPr>
            <a:spLocks noGrp="1" noChangeArrowheads="1"/>
          </p:cNvSpPr>
          <p:nvPr>
            <p:ph type="body" idx="1"/>
          </p:nvPr>
        </p:nvSpPr>
        <p:spPr>
          <a:xfrm>
            <a:off x="232172" y="1125141"/>
            <a:ext cx="8518922" cy="3857625"/>
          </a:xfrm>
        </p:spPr>
        <p:txBody>
          <a:bodyPr rIns="28566"/>
          <a:lstStyle/>
          <a:p>
            <a:pPr marL="0" indent="0" eaLnBrk="1" hangingPunct="1">
              <a:buNone/>
            </a:pPr>
            <a:r>
              <a:rPr lang="en-US" sz="2900" dirty="0" smtClean="0">
                <a:solidFill>
                  <a:srgbClr val="FFFF66"/>
                </a:solidFill>
                <a:latin typeface="Calibri" charset="0"/>
                <a:ea typeface="Arial" charset="0"/>
                <a:cs typeface="Arial" charset="0"/>
                <a:sym typeface="Arial" charset="0"/>
              </a:rPr>
              <a:t>Jamie L. Hanson, Richard J. Davidson, Seth D. </a:t>
            </a:r>
            <a:r>
              <a:rPr lang="en-US" sz="2900" dirty="0" err="1" smtClean="0">
                <a:solidFill>
                  <a:srgbClr val="FFFF66"/>
                </a:solidFill>
                <a:latin typeface="Calibri" charset="0"/>
                <a:ea typeface="Arial" charset="0"/>
                <a:cs typeface="Arial" charset="0"/>
                <a:sym typeface="Arial" charset="0"/>
              </a:rPr>
              <a:t>Pollak</a:t>
            </a:r>
            <a:r>
              <a:rPr lang="en-US" sz="2900" dirty="0" smtClean="0">
                <a:solidFill>
                  <a:srgbClr val="FFFF66"/>
                </a:solidFill>
                <a:latin typeface="Calibri" charset="0"/>
                <a:ea typeface="Arial" charset="0"/>
                <a:cs typeface="Arial" charset="0"/>
                <a:sym typeface="Arial" charset="0"/>
              </a:rPr>
              <a:t> </a:t>
            </a:r>
            <a:endParaRPr lang="en-US" sz="2900" dirty="0" smtClean="0">
              <a:latin typeface="Calibri" charset="0"/>
              <a:ea typeface="Calibri" charset="0"/>
              <a:cs typeface="Calibri" charset="0"/>
              <a:sym typeface="Arial" charset="0"/>
            </a:endParaRPr>
          </a:p>
          <a:p>
            <a:pPr marL="0" indent="0" eaLnBrk="1" hangingPunct="1">
              <a:spcBef>
                <a:spcPts val="844"/>
              </a:spcBef>
              <a:buNone/>
            </a:pPr>
            <a:r>
              <a:rPr lang="en-US" sz="2900" dirty="0" smtClean="0">
                <a:latin typeface="Calibri" charset="0"/>
                <a:ea typeface="Arial" charset="0"/>
                <a:cs typeface="Arial" charset="0"/>
                <a:sym typeface="Arial" charset="0"/>
              </a:rPr>
              <a:t>University of Wisconsin-Madison</a:t>
            </a:r>
          </a:p>
          <a:p>
            <a:pPr marL="0" indent="0" eaLnBrk="1" hangingPunct="1">
              <a:spcBef>
                <a:spcPts val="844"/>
              </a:spcBef>
              <a:buNone/>
            </a:pPr>
            <a:r>
              <a:rPr lang="en-US" sz="2900" dirty="0" smtClean="0">
                <a:solidFill>
                  <a:srgbClr val="FFFF66"/>
                </a:solidFill>
                <a:latin typeface="Calibri" charset="0"/>
                <a:ea typeface="Arial" charset="0"/>
                <a:cs typeface="Arial" charset="0"/>
                <a:sym typeface="Arial" charset="0"/>
              </a:rPr>
              <a:t>Brian B. </a:t>
            </a:r>
            <a:r>
              <a:rPr lang="en-US" sz="2900" dirty="0" err="1" smtClean="0">
                <a:solidFill>
                  <a:srgbClr val="FFFF66"/>
                </a:solidFill>
                <a:latin typeface="Calibri" charset="0"/>
                <a:ea typeface="Arial" charset="0"/>
                <a:cs typeface="Arial" charset="0"/>
                <a:sym typeface="Arial" charset="0"/>
              </a:rPr>
              <a:t>Avants</a:t>
            </a:r>
            <a:r>
              <a:rPr lang="en-US" sz="2900" dirty="0" smtClean="0">
                <a:solidFill>
                  <a:srgbClr val="FFFF66"/>
                </a:solidFill>
                <a:latin typeface="Calibri" charset="0"/>
                <a:ea typeface="Arial" charset="0"/>
                <a:cs typeface="Arial" charset="0"/>
                <a:sym typeface="Arial" charset="0"/>
              </a:rPr>
              <a:t>, James C. Gee</a:t>
            </a:r>
          </a:p>
          <a:p>
            <a:pPr marL="0" indent="0" eaLnBrk="1" hangingPunct="1">
              <a:spcBef>
                <a:spcPts val="844"/>
              </a:spcBef>
              <a:buNone/>
            </a:pPr>
            <a:r>
              <a:rPr lang="en-US" sz="2900" dirty="0" smtClean="0">
                <a:latin typeface="Calibri" charset="0"/>
                <a:ea typeface="Arial" charset="0"/>
                <a:cs typeface="Arial" charset="0"/>
                <a:sym typeface="Arial" charset="0"/>
              </a:rPr>
              <a:t>Department of Radiology, University of Pennsylvania</a:t>
            </a:r>
          </a:p>
          <a:p>
            <a:pPr marL="0" indent="0" eaLnBrk="1" hangingPunct="1">
              <a:spcBef>
                <a:spcPts val="844"/>
              </a:spcBef>
              <a:buNone/>
            </a:pPr>
            <a:r>
              <a:rPr lang="en-US" sz="2900" dirty="0" err="1" smtClean="0">
                <a:solidFill>
                  <a:srgbClr val="FFFF66"/>
                </a:solidFill>
                <a:latin typeface="Calibri" charset="0"/>
                <a:ea typeface="Arial" charset="0"/>
                <a:cs typeface="Arial" charset="0"/>
                <a:sym typeface="Arial" charset="0"/>
              </a:rPr>
              <a:t>SeongHo</a:t>
            </a:r>
            <a:r>
              <a:rPr lang="en-US" sz="2900" dirty="0" smtClean="0">
                <a:solidFill>
                  <a:srgbClr val="FFFF66"/>
                </a:solidFill>
                <a:latin typeface="Calibri" charset="0"/>
                <a:ea typeface="Arial" charset="0"/>
                <a:cs typeface="Arial" charset="0"/>
                <a:sym typeface="Arial" charset="0"/>
              </a:rPr>
              <a:t> </a:t>
            </a:r>
            <a:r>
              <a:rPr lang="en-US" sz="2900" dirty="0" err="1" smtClean="0">
                <a:solidFill>
                  <a:srgbClr val="FFFF66"/>
                </a:solidFill>
                <a:latin typeface="Calibri" charset="0"/>
                <a:ea typeface="Arial" charset="0"/>
                <a:cs typeface="Arial" charset="0"/>
                <a:sym typeface="Arial" charset="0"/>
              </a:rPr>
              <a:t>Seo</a:t>
            </a:r>
            <a:endParaRPr lang="en-US" sz="2900" dirty="0" smtClean="0">
              <a:solidFill>
                <a:srgbClr val="FFFF66"/>
              </a:solidFill>
              <a:latin typeface="Calibri" charset="0"/>
              <a:ea typeface="Arial" charset="0"/>
              <a:cs typeface="Arial" charset="0"/>
              <a:sym typeface="Arial" charset="0"/>
            </a:endParaRPr>
          </a:p>
          <a:p>
            <a:pPr marL="0" indent="0" eaLnBrk="1" hangingPunct="1">
              <a:spcBef>
                <a:spcPts val="844"/>
              </a:spcBef>
              <a:buNone/>
            </a:pPr>
            <a:r>
              <a:rPr lang="en-US" sz="2900" dirty="0" smtClean="0">
                <a:latin typeface="Calibri" charset="0"/>
                <a:ea typeface="Arial" charset="0"/>
                <a:cs typeface="Arial" charset="0"/>
                <a:sym typeface="Arial" charset="0"/>
              </a:rPr>
              <a:t>Department of Brain and Cognitive Sciences</a:t>
            </a:r>
            <a:endParaRPr lang="en-US" sz="2900" dirty="0" smtClean="0">
              <a:latin typeface="Calibri" charset="0"/>
              <a:ea typeface="Calibri" charset="0"/>
              <a:cs typeface="Calibri" charset="0"/>
              <a:sym typeface="Arial" charset="0"/>
            </a:endParaRPr>
          </a:p>
          <a:p>
            <a:pPr marL="0" indent="0" eaLnBrk="1" hangingPunct="1">
              <a:spcBef>
                <a:spcPts val="844"/>
              </a:spcBef>
              <a:buNone/>
            </a:pPr>
            <a:r>
              <a:rPr lang="en-US" sz="2900" dirty="0" smtClean="0">
                <a:latin typeface="Calibri" charset="0"/>
                <a:ea typeface="Arial" charset="0"/>
                <a:cs typeface="Arial" charset="0"/>
                <a:sym typeface="Arial" charset="0"/>
              </a:rPr>
              <a:t>Seoul National University</a:t>
            </a:r>
          </a:p>
          <a:p>
            <a:pPr marL="0" indent="0" eaLnBrk="1" hangingPunct="1">
              <a:spcBef>
                <a:spcPts val="844"/>
              </a:spcBef>
              <a:buNone/>
            </a:pPr>
            <a:r>
              <a:rPr lang="en-US" sz="2900" dirty="0" err="1" smtClean="0">
                <a:solidFill>
                  <a:srgbClr val="FFFF66"/>
                </a:solidFill>
                <a:latin typeface="Calibri" charset="0"/>
                <a:ea typeface="Arial" charset="0"/>
                <a:cs typeface="Arial" charset="0"/>
                <a:sym typeface="Arial" charset="0"/>
              </a:rPr>
              <a:t>Houri</a:t>
            </a:r>
            <a:r>
              <a:rPr lang="en-US" sz="2900" dirty="0" smtClean="0">
                <a:solidFill>
                  <a:srgbClr val="FFFF66"/>
                </a:solidFill>
                <a:latin typeface="Calibri" charset="0"/>
                <a:ea typeface="Arial" charset="0"/>
                <a:cs typeface="Arial" charset="0"/>
                <a:sym typeface="Arial" charset="0"/>
              </a:rPr>
              <a:t> </a:t>
            </a:r>
            <a:r>
              <a:rPr lang="en-US" sz="2900" dirty="0" err="1" smtClean="0">
                <a:solidFill>
                  <a:srgbClr val="FFFF66"/>
                </a:solidFill>
                <a:latin typeface="Calibri" charset="0"/>
                <a:ea typeface="Arial" charset="0"/>
                <a:cs typeface="Arial" charset="0"/>
                <a:sym typeface="Arial" charset="0"/>
              </a:rPr>
              <a:t>Vorperian</a:t>
            </a:r>
            <a:endParaRPr lang="en-US" sz="2900" dirty="0" smtClean="0">
              <a:solidFill>
                <a:srgbClr val="FFFF66"/>
              </a:solidFill>
              <a:latin typeface="Calibri" charset="0"/>
              <a:ea typeface="Arial" charset="0"/>
              <a:cs typeface="Arial" charset="0"/>
              <a:sym typeface="Arial" charset="0"/>
            </a:endParaRPr>
          </a:p>
          <a:p>
            <a:pPr marL="0" indent="0" eaLnBrk="1" hangingPunct="1">
              <a:spcBef>
                <a:spcPts val="844"/>
              </a:spcBef>
              <a:buNone/>
            </a:pPr>
            <a:r>
              <a:rPr lang="en-US" sz="2900" dirty="0" smtClean="0">
                <a:latin typeface="Calibri" charset="0"/>
                <a:ea typeface="Arial" charset="0"/>
                <a:cs typeface="Arial" charset="0"/>
                <a:sym typeface="Arial" charset="0"/>
              </a:rPr>
              <a:t>Vocal Tract Laboratory, </a:t>
            </a:r>
            <a:r>
              <a:rPr lang="en-US" sz="2900" dirty="0" err="1" smtClean="0">
                <a:latin typeface="Calibri" charset="0"/>
                <a:ea typeface="Arial" charset="0"/>
                <a:cs typeface="Arial" charset="0"/>
                <a:sym typeface="Arial" charset="0"/>
              </a:rPr>
              <a:t>Waisman</a:t>
            </a:r>
            <a:r>
              <a:rPr lang="en-US" sz="2900" dirty="0" smtClean="0">
                <a:latin typeface="Calibri" charset="0"/>
                <a:ea typeface="Arial" charset="0"/>
                <a:cs typeface="Arial" charset="0"/>
                <a:sym typeface="Arial" charset="0"/>
              </a:rPr>
              <a:t> Center</a:t>
            </a:r>
          </a:p>
          <a:p>
            <a:pPr marL="0" indent="0" eaLnBrk="1" hangingPunct="1">
              <a:spcBef>
                <a:spcPts val="844"/>
              </a:spcBef>
              <a:buNone/>
            </a:pPr>
            <a:r>
              <a:rPr lang="en-US" sz="2900" dirty="0" smtClean="0">
                <a:latin typeface="Calibri" charset="0"/>
                <a:ea typeface="Arial" charset="0"/>
                <a:cs typeface="Arial" charset="0"/>
                <a:sym typeface="Arial" charset="0"/>
              </a:rPr>
              <a:t>University of Wisconsin-Madison</a:t>
            </a:r>
          </a:p>
          <a:p>
            <a:pPr marL="0" indent="0" eaLnBrk="1" hangingPunct="1">
              <a:spcBef>
                <a:spcPts val="844"/>
              </a:spcBef>
              <a:buNone/>
            </a:pPr>
            <a:endParaRPr lang="en-US" sz="2100" dirty="0" smtClean="0">
              <a:latin typeface="Calibri" charset="0"/>
              <a:ea typeface="Arial" charset="0"/>
              <a:cs typeface="Arial" charset="0"/>
              <a:sym typeface="Arial" charset="0"/>
            </a:endParaRPr>
          </a:p>
          <a:p>
            <a:pPr marL="0" indent="0" eaLnBrk="1" hangingPunct="1">
              <a:spcBef>
                <a:spcPts val="844"/>
              </a:spcBef>
              <a:buNone/>
            </a:pPr>
            <a:endParaRPr lang="en-US" sz="2200" dirty="0" smtClean="0">
              <a:latin typeface="Calibri" charset="0"/>
              <a:ea typeface="Calibri" charset="0"/>
              <a:cs typeface="Calibri" charset="0"/>
              <a:sym typeface="Arial" charset="0"/>
            </a:endParaRPr>
          </a:p>
          <a:p>
            <a:pPr marL="0" indent="0" eaLnBrk="1" hangingPunct="1">
              <a:spcBef>
                <a:spcPts val="844"/>
              </a:spcBef>
              <a:buNone/>
            </a:pPr>
            <a:endParaRPr lang="en-US" dirty="0" smtClean="0">
              <a:latin typeface="Arial" charset="0"/>
              <a:sym typeface="Arial" charset="0"/>
            </a:endParaRPr>
          </a:p>
          <a:p>
            <a:pPr marL="0" indent="0" eaLnBrk="1" hangingPunct="1">
              <a:spcBef>
                <a:spcPts val="844"/>
              </a:spcBef>
              <a:buNone/>
            </a:pPr>
            <a:endParaRPr lang="en-US" dirty="0" smtClean="0">
              <a:latin typeface="Arial" charset="0"/>
              <a:sym typeface="Arial" charset="0"/>
            </a:endParaRPr>
          </a:p>
        </p:txBody>
      </p:sp>
      <p:sp>
        <p:nvSpPr>
          <p:cNvPr id="7" name="Rectangle 1"/>
          <p:cNvSpPr txBox="1">
            <a:spLocks noChangeArrowheads="1"/>
          </p:cNvSpPr>
          <p:nvPr/>
        </p:nvSpPr>
        <p:spPr bwMode="auto">
          <a:xfrm>
            <a:off x="2160984" y="1"/>
            <a:ext cx="4625578" cy="696516"/>
          </a:xfrm>
          <a:prstGeom prst="rect">
            <a:avLst/>
          </a:prstGeom>
          <a:solidFill>
            <a:srgbClr val="FFFFFF">
              <a:alpha val="38000"/>
            </a:srgbClr>
          </a:solidFill>
          <a:ln w="12700">
            <a:noFill/>
            <a:miter lim="800000"/>
            <a:headEnd/>
            <a:tailEnd/>
          </a:ln>
        </p:spPr>
        <p:txBody>
          <a:bodyPr vert="horz" wrap="square" lIns="35709" tIns="35709" rIns="28566" bIns="35709" numCol="1" anchor="b" anchorCtr="0" compatLnSpc="1">
            <a:prstTxWarp prst="textNoShape">
              <a:avLst/>
            </a:prstTxWarp>
          </a:bodyPr>
          <a:lstStyle/>
          <a:p>
            <a:pPr marL="27898" algn="ctr" defTabSz="642783">
              <a:defRPr/>
            </a:pPr>
            <a:r>
              <a:rPr lang="en-US" sz="4600" kern="0" dirty="0" smtClean="0">
                <a:latin typeface="Calibri" charset="0"/>
                <a:ea typeface="Arial" charset="0"/>
                <a:cs typeface="Arial" charset="0"/>
                <a:sym typeface="Arial" charset="0"/>
              </a:rPr>
              <a:t>Acknowledgments</a:t>
            </a:r>
            <a:endParaRPr lang="en-US" sz="4600" kern="0" dirty="0">
              <a:latin typeface="Calibri" charset="0"/>
              <a:ea typeface="ヒラギノ角ゴ Pro W6" charset="-128"/>
              <a:cs typeface="ヒラギノ角ゴ Pro W6" charset="-128"/>
              <a:sym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73872" y="3389709"/>
            <a:ext cx="8251028" cy="1674019"/>
          </a:xfrm>
        </p:spPr>
        <p:txBody>
          <a:bodyPr/>
          <a:lstStyle/>
          <a:p>
            <a:r>
              <a:rPr lang="en-US" dirty="0" smtClean="0">
                <a:solidFill>
                  <a:srgbClr val="FFFF00"/>
                </a:solidFill>
              </a:rPr>
              <a:t>Mandible growth modeling</a:t>
            </a:r>
            <a:r>
              <a:rPr lang="en-US" dirty="0" smtClean="0"/>
              <a:t/>
            </a:r>
            <a:br>
              <a:rPr lang="en-US" dirty="0" smtClean="0"/>
            </a:br>
            <a:r>
              <a:rPr lang="en-US" dirty="0" smtClean="0"/>
              <a:t/>
            </a:r>
            <a:br>
              <a:rPr lang="en-US" dirty="0" smtClean="0"/>
            </a:br>
            <a:r>
              <a:rPr lang="en-US" sz="3000" dirty="0" smtClean="0"/>
              <a:t>subset of 300 subject CT longitudinal imaging study</a:t>
            </a:r>
            <a:br>
              <a:rPr lang="en-US" sz="3000" dirty="0" smtClean="0"/>
            </a:br>
            <a:r>
              <a:rPr lang="en-US" sz="3000" dirty="0" smtClean="0"/>
              <a:t/>
            </a:r>
            <a:br>
              <a:rPr lang="en-US" sz="3000" dirty="0" smtClean="0"/>
            </a:br>
            <a:r>
              <a:rPr lang="en-US" sz="3000" dirty="0" smtClean="0"/>
              <a:t>NIH vocal tract structure growth modeling project</a:t>
            </a:r>
            <a:br>
              <a:rPr lang="en-US" sz="3000" dirty="0" smtClean="0"/>
            </a:br>
            <a:endParaRPr lang="en-US" sz="30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1" y="677108"/>
            <a:ext cx="7140571" cy="4294882"/>
          </a:xfrm>
          <a:prstGeom prst="rect">
            <a:avLst/>
          </a:prstGeom>
        </p:spPr>
      </p:pic>
      <p:pic>
        <p:nvPicPr>
          <p:cNvPr id="14" name="Picture 34"/>
          <p:cNvPicPr>
            <a:picLocks noChangeAspect="1"/>
          </p:cNvPicPr>
          <p:nvPr/>
        </p:nvPicPr>
        <p:blipFill>
          <a:blip r:embed="rId3"/>
          <a:srcRect/>
          <a:stretch>
            <a:fillRect/>
          </a:stretch>
        </p:blipFill>
        <p:spPr bwMode="auto">
          <a:xfrm>
            <a:off x="6007100" y="3326902"/>
            <a:ext cx="3136900" cy="3143028"/>
          </a:xfrm>
          <a:prstGeom prst="rect">
            <a:avLst/>
          </a:prstGeom>
          <a:noFill/>
          <a:ln w="9525">
            <a:noFill/>
            <a:miter lim="800000"/>
            <a:headEnd/>
            <a:tailEnd/>
          </a:ln>
        </p:spPr>
      </p:pic>
      <p:sp>
        <p:nvSpPr>
          <p:cNvPr id="18" name="Rectangle 17"/>
          <p:cNvSpPr/>
          <p:nvPr/>
        </p:nvSpPr>
        <p:spPr>
          <a:xfrm>
            <a:off x="0" y="0"/>
            <a:ext cx="7306858" cy="677108"/>
          </a:xfrm>
          <a:prstGeom prst="rect">
            <a:avLst/>
          </a:prstGeom>
          <a:solidFill>
            <a:schemeClr val="bg1">
              <a:alpha val="59000"/>
            </a:schemeClr>
          </a:solidFill>
        </p:spPr>
        <p:txBody>
          <a:bodyPr wrap="none">
            <a:spAutoFit/>
          </a:bodyPr>
          <a:lstStyle/>
          <a:p>
            <a:r>
              <a:rPr lang="en-US" sz="3700" dirty="0" smtClean="0"/>
              <a:t>Computed </a:t>
            </a:r>
            <a:r>
              <a:rPr lang="en-US" sz="3700" dirty="0" err="1" smtClean="0"/>
              <a:t>Tomograpy</a:t>
            </a:r>
            <a:r>
              <a:rPr lang="en-US" sz="3700" dirty="0" smtClean="0"/>
              <a:t> (CT) scanner </a:t>
            </a:r>
            <a:endParaRPr lang="en-US" sz="3700" dirty="0"/>
          </a:p>
        </p:txBody>
      </p:sp>
      <p:cxnSp>
        <p:nvCxnSpPr>
          <p:cNvPr id="19" name="Straight Arrow Connector 5"/>
          <p:cNvCxnSpPr>
            <a:cxnSpLocks noChangeShapeType="1"/>
          </p:cNvCxnSpPr>
          <p:nvPr/>
        </p:nvCxnSpPr>
        <p:spPr bwMode="auto">
          <a:xfrm>
            <a:off x="4902200" y="5168900"/>
            <a:ext cx="1104900" cy="800100"/>
          </a:xfrm>
          <a:prstGeom prst="straightConnector1">
            <a:avLst/>
          </a:prstGeom>
          <a:noFill/>
          <a:ln w="57150" cap="flat" cmpd="sng" algn="ctr">
            <a:solidFill>
              <a:srgbClr val="FF6600"/>
            </a:solidFill>
            <a:prstDash val="solid"/>
            <a:round/>
            <a:headEnd type="none" w="med" len="med"/>
            <a:tailEnd type="arrow" w="med" len="med"/>
          </a:ln>
        </p:spPr>
      </p:cxnSp>
      <p:sp>
        <p:nvSpPr>
          <p:cNvPr id="20" name="TextBox 19"/>
          <p:cNvSpPr txBox="1"/>
          <p:nvPr/>
        </p:nvSpPr>
        <p:spPr>
          <a:xfrm>
            <a:off x="6007100" y="6334780"/>
            <a:ext cx="1567306" cy="523220"/>
          </a:xfrm>
          <a:prstGeom prst="rect">
            <a:avLst/>
          </a:prstGeom>
          <a:noFill/>
        </p:spPr>
        <p:txBody>
          <a:bodyPr wrap="none" rtlCol="0">
            <a:spAutoFit/>
          </a:bodyPr>
          <a:lstStyle/>
          <a:p>
            <a:r>
              <a:rPr lang="en-US" sz="2800" dirty="0" smtClean="0"/>
              <a:t>3D image</a:t>
            </a:r>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The image “file:///c:/documents%20and%20settings/vorperian/eudora/attach/Mand_Preg_sph9.jpg” cannot be displayed, because it contains errors."/>
          <p:cNvPicPr>
            <a:picLocks noChangeAspect="1" noChangeArrowheads="1"/>
          </p:cNvPicPr>
          <p:nvPr/>
        </p:nvPicPr>
        <p:blipFill>
          <a:blip r:embed="rId2"/>
          <a:srcRect/>
          <a:stretch>
            <a:fillRect/>
          </a:stretch>
        </p:blipFill>
        <p:spPr bwMode="auto">
          <a:xfrm>
            <a:off x="0" y="3143027"/>
            <a:ext cx="4489917" cy="3714973"/>
          </a:xfrm>
          <a:prstGeom prst="rect">
            <a:avLst/>
          </a:prstGeom>
          <a:noFill/>
          <a:ln w="9525">
            <a:noFill/>
            <a:miter lim="800000"/>
            <a:headEnd/>
            <a:tailEnd/>
          </a:ln>
        </p:spPr>
      </p:pic>
      <p:sp>
        <p:nvSpPr>
          <p:cNvPr id="5" name="TextBox 8"/>
          <p:cNvSpPr txBox="1">
            <a:spLocks noChangeArrowheads="1"/>
          </p:cNvSpPr>
          <p:nvPr/>
        </p:nvSpPr>
        <p:spPr bwMode="auto">
          <a:xfrm>
            <a:off x="4328716" y="5900542"/>
            <a:ext cx="2809082" cy="495793"/>
          </a:xfrm>
          <a:prstGeom prst="rect">
            <a:avLst/>
          </a:prstGeom>
          <a:noFill/>
          <a:ln w="9525">
            <a:noFill/>
            <a:miter lim="800000"/>
            <a:headEnd/>
            <a:tailEnd/>
          </a:ln>
        </p:spPr>
        <p:txBody>
          <a:bodyPr wrap="square" lIns="64277" tIns="32139" rIns="64277" bIns="32139">
            <a:prstTxWarp prst="textNoShape">
              <a:avLst/>
            </a:prstTxWarp>
            <a:spAutoFit/>
          </a:bodyPr>
          <a:lstStyle/>
          <a:p>
            <a:r>
              <a:rPr lang="en-US" sz="2800" dirty="0" smtClean="0">
                <a:solidFill>
                  <a:srgbClr val="FFFFFF"/>
                </a:solidFill>
              </a:rPr>
              <a:t>70 </a:t>
            </a:r>
            <a:r>
              <a:rPr lang="en-US" sz="2800" dirty="0">
                <a:solidFill>
                  <a:srgbClr val="FFFFFF"/>
                </a:solidFill>
              </a:rPr>
              <a:t>subject</a:t>
            </a:r>
            <a:r>
              <a:rPr lang="en-US" sz="2800" dirty="0" smtClean="0">
                <a:solidFill>
                  <a:srgbClr val="FFFFFF"/>
                </a:solidFill>
              </a:rPr>
              <a:t> models </a:t>
            </a:r>
            <a:endParaRPr lang="en-US" sz="2800" dirty="0">
              <a:solidFill>
                <a:srgbClr val="FFFFFF"/>
              </a:solidFill>
            </a:endParaRPr>
          </a:p>
        </p:txBody>
      </p:sp>
      <p:pic>
        <p:nvPicPr>
          <p:cNvPr id="7" name="Picture 18"/>
          <p:cNvPicPr preferRelativeResize="0">
            <a:picLocks noChangeAspect="1" noChangeArrowheads="1"/>
          </p:cNvPicPr>
          <p:nvPr/>
        </p:nvPicPr>
        <p:blipFill>
          <a:blip r:embed="rId3"/>
          <a:srcRect/>
          <a:stretch>
            <a:fillRect/>
          </a:stretch>
        </p:blipFill>
        <p:spPr bwMode="auto">
          <a:xfrm>
            <a:off x="4589864" y="0"/>
            <a:ext cx="4554141" cy="5642407"/>
          </a:xfrm>
          <a:prstGeom prst="rect">
            <a:avLst/>
          </a:prstGeom>
          <a:noFill/>
          <a:ln w="9525">
            <a:noFill/>
            <a:miter lim="800000"/>
            <a:headEnd/>
            <a:tailEnd/>
          </a:ln>
        </p:spPr>
      </p:pic>
      <p:cxnSp>
        <p:nvCxnSpPr>
          <p:cNvPr id="8" name="Straight Arrow Connector 7"/>
          <p:cNvCxnSpPr>
            <a:cxnSpLocks noChangeShapeType="1"/>
          </p:cNvCxnSpPr>
          <p:nvPr/>
        </p:nvCxnSpPr>
        <p:spPr bwMode="auto">
          <a:xfrm rot="10800000" flipV="1">
            <a:off x="4589864" y="4114800"/>
            <a:ext cx="767957" cy="653256"/>
          </a:xfrm>
          <a:prstGeom prst="straightConnector1">
            <a:avLst/>
          </a:prstGeom>
          <a:noFill/>
          <a:ln w="57150" cap="flat" cmpd="sng" algn="ctr">
            <a:solidFill>
              <a:srgbClr val="FF6600"/>
            </a:solidFill>
            <a:prstDash val="solid"/>
            <a:round/>
            <a:headEnd type="none" w="med" len="med"/>
            <a:tailEnd type="arrow" w="med" len="med"/>
          </a:ln>
        </p:spPr>
      </p:cxnSp>
      <p:sp>
        <p:nvSpPr>
          <p:cNvPr id="9" name="TextBox 8"/>
          <p:cNvSpPr txBox="1">
            <a:spLocks noChangeArrowheads="1"/>
          </p:cNvSpPr>
          <p:nvPr/>
        </p:nvSpPr>
        <p:spPr bwMode="auto">
          <a:xfrm>
            <a:off x="5048251" y="0"/>
            <a:ext cx="2089547" cy="926680"/>
          </a:xfrm>
          <a:prstGeom prst="rect">
            <a:avLst/>
          </a:prstGeom>
          <a:noFill/>
          <a:ln w="9525">
            <a:noFill/>
            <a:miter lim="800000"/>
            <a:headEnd/>
            <a:tailEnd/>
          </a:ln>
        </p:spPr>
        <p:txBody>
          <a:bodyPr wrap="square" lIns="64277" tIns="32139" rIns="64277" bIns="32139">
            <a:prstTxWarp prst="textNoShape">
              <a:avLst/>
            </a:prstTxWarp>
            <a:spAutoFit/>
          </a:bodyPr>
          <a:lstStyle/>
          <a:p>
            <a:r>
              <a:rPr lang="en-US" sz="2800" dirty="0" smtClean="0">
                <a:solidFill>
                  <a:srgbClr val="FFFFFF"/>
                </a:solidFill>
              </a:rPr>
              <a:t>Binary segmentation</a:t>
            </a:r>
            <a:endParaRPr lang="en-US" sz="2800" dirty="0">
              <a:solidFill>
                <a:srgbClr val="FFFFFF"/>
              </a:solidFill>
            </a:endParaRPr>
          </a:p>
        </p:txBody>
      </p:sp>
      <p:pic>
        <p:nvPicPr>
          <p:cNvPr id="10" name="Picture 34"/>
          <p:cNvPicPr>
            <a:picLocks noChangeAspect="1"/>
          </p:cNvPicPr>
          <p:nvPr/>
        </p:nvPicPr>
        <p:blipFill>
          <a:blip r:embed="rId4"/>
          <a:srcRect/>
          <a:stretch>
            <a:fillRect/>
          </a:stretch>
        </p:blipFill>
        <p:spPr bwMode="auto">
          <a:xfrm>
            <a:off x="0" y="0"/>
            <a:ext cx="3136900" cy="3143028"/>
          </a:xfrm>
          <a:prstGeom prst="rect">
            <a:avLst/>
          </a:prstGeom>
          <a:noFill/>
          <a:ln w="9525">
            <a:noFill/>
            <a:miter lim="800000"/>
            <a:headEnd/>
            <a:tailEnd/>
          </a:ln>
        </p:spPr>
      </p:pic>
      <p:sp>
        <p:nvSpPr>
          <p:cNvPr id="11" name="TextBox 10"/>
          <p:cNvSpPr txBox="1"/>
          <p:nvPr/>
        </p:nvSpPr>
        <p:spPr>
          <a:xfrm>
            <a:off x="0" y="2619808"/>
            <a:ext cx="1567306" cy="523220"/>
          </a:xfrm>
          <a:prstGeom prst="rect">
            <a:avLst/>
          </a:prstGeom>
          <a:noFill/>
        </p:spPr>
        <p:txBody>
          <a:bodyPr wrap="none" rtlCol="0">
            <a:spAutoFit/>
          </a:bodyPr>
          <a:lstStyle/>
          <a:p>
            <a:r>
              <a:rPr lang="en-US" sz="2800" dirty="0" smtClean="0"/>
              <a:t>3D image</a:t>
            </a:r>
            <a:endParaRPr lang="en-US" sz="2800" dirty="0"/>
          </a:p>
        </p:txBody>
      </p:sp>
      <p:cxnSp>
        <p:nvCxnSpPr>
          <p:cNvPr id="13" name="Straight Arrow Connector 12"/>
          <p:cNvCxnSpPr>
            <a:cxnSpLocks noChangeShapeType="1"/>
          </p:cNvCxnSpPr>
          <p:nvPr/>
        </p:nvCxnSpPr>
        <p:spPr bwMode="auto">
          <a:xfrm>
            <a:off x="3576340" y="1436688"/>
            <a:ext cx="1013524" cy="1588"/>
          </a:xfrm>
          <a:prstGeom prst="straightConnector1">
            <a:avLst/>
          </a:prstGeom>
          <a:noFill/>
          <a:ln w="57150" cap="flat" cmpd="sng" algn="ctr">
            <a:solidFill>
              <a:srgbClr val="FF6600"/>
            </a:solidFill>
            <a:prstDash val="solid"/>
            <a:round/>
            <a:headEnd type="none" w="med" len="med"/>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192514" name="Picture 3" descr="LM for Moo"/>
          <p:cNvPicPr>
            <a:picLocks noChangeAspect="1" noChangeArrowheads="1"/>
          </p:cNvPicPr>
          <p:nvPr/>
        </p:nvPicPr>
        <p:blipFill>
          <a:blip r:embed="rId2"/>
          <a:srcRect/>
          <a:stretch>
            <a:fillRect/>
          </a:stretch>
        </p:blipFill>
        <p:spPr bwMode="auto">
          <a:xfrm>
            <a:off x="0" y="1178720"/>
            <a:ext cx="4232672" cy="4446984"/>
          </a:xfrm>
          <a:prstGeom prst="rect">
            <a:avLst/>
          </a:prstGeom>
          <a:noFill/>
          <a:ln w="9525">
            <a:noFill/>
            <a:miter lim="800000"/>
            <a:headEnd/>
            <a:tailEnd/>
          </a:ln>
        </p:spPr>
      </p:pic>
      <p:sp>
        <p:nvSpPr>
          <p:cNvPr id="192516" name="TextBox 5"/>
          <p:cNvSpPr txBox="1">
            <a:spLocks noChangeArrowheads="1"/>
          </p:cNvSpPr>
          <p:nvPr/>
        </p:nvSpPr>
        <p:spPr bwMode="auto">
          <a:xfrm>
            <a:off x="0" y="4"/>
            <a:ext cx="3661172" cy="865621"/>
          </a:xfrm>
          <a:prstGeom prst="rect">
            <a:avLst/>
          </a:prstGeom>
          <a:noFill/>
          <a:ln w="9525">
            <a:noFill/>
            <a:miter lim="800000"/>
            <a:headEnd/>
            <a:tailEnd/>
          </a:ln>
        </p:spPr>
        <p:txBody>
          <a:bodyPr wrap="square" lIns="64277" tIns="32139" rIns="64277" bIns="32139">
            <a:prstTxWarp prst="textNoShape">
              <a:avLst/>
            </a:prstTxWarp>
            <a:spAutoFit/>
          </a:bodyPr>
          <a:lstStyle/>
          <a:p>
            <a:r>
              <a:rPr lang="en-US" sz="2600" dirty="0"/>
              <a:t>Mandible binary segmentation from CT</a:t>
            </a:r>
          </a:p>
        </p:txBody>
      </p:sp>
      <p:pic>
        <p:nvPicPr>
          <p:cNvPr id="6" name="Picture 3" descr="Macintosh HD:Users:titipas:Desktop:mandible:images:holepatching.tif"/>
          <p:cNvPicPr>
            <a:picLocks noChangeAspect="1" noChangeArrowheads="1"/>
          </p:cNvPicPr>
          <p:nvPr/>
        </p:nvPicPr>
        <p:blipFill>
          <a:blip r:embed="rId3"/>
          <a:srcRect/>
          <a:stretch>
            <a:fillRect/>
          </a:stretch>
        </p:blipFill>
        <p:spPr bwMode="auto">
          <a:xfrm rot="5400000">
            <a:off x="3846963" y="1560964"/>
            <a:ext cx="6858000" cy="3736074"/>
          </a:xfrm>
          <a:prstGeom prst="rect">
            <a:avLst/>
          </a:prstGeom>
          <a:noFill/>
          <a:ln w="9525">
            <a:noFill/>
            <a:miter lim="800000"/>
            <a:headEnd/>
            <a:tailEnd/>
          </a:ln>
        </p:spPr>
      </p:pic>
      <p:cxnSp>
        <p:nvCxnSpPr>
          <p:cNvPr id="7" name="Straight Arrow Connector 5"/>
          <p:cNvCxnSpPr>
            <a:cxnSpLocks noChangeShapeType="1"/>
          </p:cNvCxnSpPr>
          <p:nvPr/>
        </p:nvCxnSpPr>
        <p:spPr bwMode="auto">
          <a:xfrm rot="5400000">
            <a:off x="6849071" y="3723683"/>
            <a:ext cx="1017984" cy="1117"/>
          </a:xfrm>
          <a:prstGeom prst="straightConnector1">
            <a:avLst/>
          </a:prstGeom>
          <a:noFill/>
          <a:ln w="76200">
            <a:solidFill>
              <a:srgbClr val="FF6600"/>
            </a:solidFill>
            <a:round/>
            <a:headEnd/>
            <a:tailEnd type="arrow" w="med" len="med"/>
          </a:ln>
        </p:spPr>
      </p:cxnSp>
      <p:cxnSp>
        <p:nvCxnSpPr>
          <p:cNvPr id="12" name="Straight Arrow Connector 5"/>
          <p:cNvCxnSpPr>
            <a:cxnSpLocks noChangeShapeType="1"/>
          </p:cNvCxnSpPr>
          <p:nvPr/>
        </p:nvCxnSpPr>
        <p:spPr bwMode="auto">
          <a:xfrm flipV="1">
            <a:off x="3982641" y="2250281"/>
            <a:ext cx="1393031" cy="641821"/>
          </a:xfrm>
          <a:prstGeom prst="straightConnector1">
            <a:avLst/>
          </a:prstGeom>
          <a:noFill/>
          <a:ln w="76200">
            <a:solidFill>
              <a:srgbClr val="FF6600"/>
            </a:solidFill>
            <a:round/>
            <a:headEnd/>
            <a:tailEnd type="arrow" w="med" len="med"/>
          </a:ln>
        </p:spPr>
      </p:cxnSp>
      <p:sp>
        <p:nvSpPr>
          <p:cNvPr id="15" name="Rectangle 14"/>
          <p:cNvSpPr/>
          <p:nvPr/>
        </p:nvSpPr>
        <p:spPr>
          <a:xfrm>
            <a:off x="553641" y="5732860"/>
            <a:ext cx="4589671" cy="772792"/>
          </a:xfrm>
          <a:prstGeom prst="rect">
            <a:avLst/>
          </a:prstGeom>
        </p:spPr>
        <p:txBody>
          <a:bodyPr wrap="none" lIns="64277" tIns="32139" rIns="64277" bIns="32139">
            <a:spAutoFit/>
          </a:bodyPr>
          <a:lstStyle/>
          <a:p>
            <a:r>
              <a:rPr lang="en-US" sz="2300" dirty="0" smtClean="0"/>
              <a:t>Automatic topological correction</a:t>
            </a:r>
          </a:p>
          <a:p>
            <a:r>
              <a:rPr lang="en-US" sz="2300" dirty="0" smtClean="0"/>
              <a:t>using the Euler characteristic method </a:t>
            </a:r>
            <a:endParaRPr lang="en-US" sz="23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194562" name="Picture 10"/>
          <p:cNvPicPr>
            <a:picLocks noChangeAspect="1"/>
          </p:cNvPicPr>
          <p:nvPr/>
        </p:nvPicPr>
        <p:blipFill>
          <a:blip r:embed="rId2"/>
          <a:srcRect/>
          <a:stretch>
            <a:fillRect/>
          </a:stretch>
        </p:blipFill>
        <p:spPr bwMode="auto">
          <a:xfrm>
            <a:off x="982266" y="428625"/>
            <a:ext cx="7226350" cy="5304234"/>
          </a:xfrm>
          <a:prstGeom prst="rect">
            <a:avLst/>
          </a:prstGeom>
          <a:noFill/>
          <a:ln w="9525">
            <a:noFill/>
            <a:miter lim="800000"/>
            <a:headEnd/>
            <a:tailEnd/>
          </a:ln>
        </p:spPr>
      </p:pic>
      <p:sp>
        <p:nvSpPr>
          <p:cNvPr id="194563" name="TextBox 11"/>
          <p:cNvSpPr txBox="1">
            <a:spLocks noChangeArrowheads="1"/>
          </p:cNvSpPr>
          <p:nvPr/>
        </p:nvSpPr>
        <p:spPr bwMode="auto">
          <a:xfrm>
            <a:off x="1357317" y="5893597"/>
            <a:ext cx="3409573" cy="346241"/>
          </a:xfrm>
          <a:prstGeom prst="rect">
            <a:avLst/>
          </a:prstGeom>
          <a:noFill/>
          <a:ln w="9525">
            <a:noFill/>
            <a:miter lim="800000"/>
            <a:headEnd/>
            <a:tailEnd/>
          </a:ln>
        </p:spPr>
        <p:txBody>
          <a:bodyPr wrap="none" lIns="64277" tIns="32139" rIns="64277" bIns="32139">
            <a:prstTxWarp prst="textNoShape">
              <a:avLst/>
            </a:prstTxWarp>
            <a:spAutoFit/>
          </a:bodyPr>
          <a:lstStyle/>
          <a:p>
            <a:r>
              <a:rPr lang="en-US" dirty="0">
                <a:solidFill>
                  <a:srgbClr val="000000"/>
                </a:solidFill>
              </a:rPr>
              <a:t>Holes and handles in</a:t>
            </a:r>
            <a:r>
              <a:rPr lang="en-US" dirty="0" smtClean="0">
                <a:solidFill>
                  <a:srgbClr val="000000"/>
                </a:solidFill>
              </a:rPr>
              <a:t> teeth regions</a:t>
            </a:r>
            <a:endParaRPr lang="en-US" dirty="0">
              <a:solidFill>
                <a:srgbClr val="000000"/>
              </a:solidFill>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 W3"/>
        <a:cs typeface="ヒラギノ角ゴ Pro W3"/>
      </a:majorFont>
      <a:minorFont>
        <a:latin typeface="Gill Sans"/>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FFFFFF"/>
            </a:solidFill>
            <a:effectLst/>
            <a:latin typeface="Gill Sans" pitchFamily="28" charset="0"/>
            <a:ea typeface="ヒラギノ角ゴ Pro W3" pitchFamily="28" charset="-128"/>
            <a:cs typeface="ヒラギノ角ゴ Pro W3" pitchFamily="28" charset="-128"/>
            <a:sym typeface="Gill Sans" pitchFamily="28"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FFFFFF"/>
            </a:solidFill>
            <a:effectLst/>
            <a:latin typeface="Gill Sans" pitchFamily="28" charset="0"/>
            <a:ea typeface="ヒラギノ角ゴ Pro W3" pitchFamily="28" charset="-128"/>
            <a:cs typeface="ヒラギノ角ゴ Pro W3" pitchFamily="28" charset="-128"/>
            <a:sym typeface="Gill Sans" pitchFamily="28"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4662</TotalTime>
  <Words>802</Words>
  <Application>Microsoft Macintosh PowerPoint</Application>
  <PresentationFormat>On-screen Show (4:3)</PresentationFormat>
  <Paragraphs>131</Paragraphs>
  <Slides>30</Slides>
  <Notes>2</Notes>
  <HiddenSlides>0</HiddenSlides>
  <MMClips>0</MMClips>
  <ScaleCrop>false</ScaleCrop>
  <HeadingPairs>
    <vt:vector size="4" baseType="variant">
      <vt:variant>
        <vt:lpstr>Design Template</vt:lpstr>
      </vt:variant>
      <vt:variant>
        <vt:i4>2</vt:i4>
      </vt:variant>
      <vt:variant>
        <vt:lpstr>Slide Titles</vt:lpstr>
      </vt:variant>
      <vt:variant>
        <vt:i4>30</vt:i4>
      </vt:variant>
    </vt:vector>
  </HeadingPairs>
  <TitlesOfParts>
    <vt:vector size="32" baseType="lpstr">
      <vt:lpstr>Title &amp; Subtitle</vt:lpstr>
      <vt:lpstr>1_Office Theme</vt:lpstr>
      <vt:lpstr> Intrinsic geometric methods for anatomical shapes obtained from CT and MRI  </vt:lpstr>
      <vt:lpstr>Slide 2</vt:lpstr>
      <vt:lpstr>Abstract</vt:lpstr>
      <vt:lpstr>Slide 4</vt:lpstr>
      <vt:lpstr>Mandible growth modeling  subset of 300 subject CT longitudinal imaging study  NIH vocal tract structure growth modeling project </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Hippocampus growth modeling  subset of 700 subject MRI+ DTI + fMRI longitudinal imaging study  Part of NIH social brain imaging study   </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University of Wisconsin-Madison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Cross sectional study  Hippocampus shape analysis using Laplace-Beltrami eigenfunctions  Analysis done by Moo K. Chung April 28, 2010</dc:title>
  <dc:creator>MOO K CHUNG</dc:creator>
  <cp:lastModifiedBy>MOO K CHUNG</cp:lastModifiedBy>
  <cp:revision>46</cp:revision>
  <cp:lastPrinted>2010-10-28T05:10:54Z</cp:lastPrinted>
  <dcterms:created xsi:type="dcterms:W3CDTF">2010-10-28T06:43:28Z</dcterms:created>
  <dcterms:modified xsi:type="dcterms:W3CDTF">2010-10-28T06:44:49Z</dcterms:modified>
</cp:coreProperties>
</file>