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318" r:id="rId4"/>
    <p:sldId id="1357" r:id="rId5"/>
    <p:sldId id="1340" r:id="rId6"/>
    <p:sldId id="1339" r:id="rId7"/>
    <p:sldId id="334" r:id="rId8"/>
    <p:sldId id="1338" r:id="rId9"/>
    <p:sldId id="1364" r:id="rId10"/>
    <p:sldId id="1362" r:id="rId11"/>
    <p:sldId id="1343" r:id="rId12"/>
    <p:sldId id="1345" r:id="rId13"/>
    <p:sldId id="1355" r:id="rId14"/>
    <p:sldId id="1341" r:id="rId15"/>
    <p:sldId id="1344" r:id="rId16"/>
    <p:sldId id="1363" r:id="rId17"/>
    <p:sldId id="1346" r:id="rId18"/>
    <p:sldId id="1360" r:id="rId19"/>
    <p:sldId id="1361" r:id="rId20"/>
    <p:sldId id="1359" r:id="rId21"/>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Default Section" id="{87BE4D9A-829B-4E5E-A96B-9B9AFFE6B204}">
          <p14:sldIdLst>
            <p14:sldId id="256"/>
            <p14:sldId id="257"/>
            <p14:sldId id="318"/>
            <p14:sldId id="1357"/>
            <p14:sldId id="1340"/>
            <p14:sldId id="1339"/>
            <p14:sldId id="334"/>
            <p14:sldId id="1338"/>
            <p14:sldId id="1364"/>
            <p14:sldId id="1362"/>
            <p14:sldId id="1343"/>
            <p14:sldId id="1345"/>
            <p14:sldId id="1355"/>
            <p14:sldId id="1341"/>
            <p14:sldId id="1344"/>
            <p14:sldId id="1363"/>
            <p14:sldId id="1346"/>
            <p14:sldId id="1360"/>
            <p14:sldId id="1361"/>
            <p14:sldId id="1359"/>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101"/>
    <a:srgbClr val="800000"/>
    <a:srgbClr val="980013"/>
    <a:srgbClr val="B81717"/>
    <a:srgbClr val="C8001E"/>
    <a:srgbClr val="6F0100"/>
    <a:srgbClr val="C80A1C"/>
    <a:srgbClr val="700202"/>
    <a:srgbClr val="EB8D00"/>
    <a:srgbClr val="FAB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1" autoAdjust="0"/>
    <p:restoredTop sz="69391" autoAdjust="0"/>
  </p:normalViewPr>
  <p:slideViewPr>
    <p:cSldViewPr snapToGrid="0" snapToObjects="1">
      <p:cViewPr varScale="1">
        <p:scale>
          <a:sx n="68" d="100"/>
          <a:sy n="68" d="100"/>
        </p:scale>
        <p:origin x="240" y="328"/>
      </p:cViewPr>
      <p:guideLst>
        <p:guide orient="horz" pos="1032"/>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BB81E-378F-5347-AEEE-14A62AF4D40A}" type="doc">
      <dgm:prSet loTypeId="urn:microsoft.com/office/officeart/2005/8/layout/process3" loCatId="" qsTypeId="urn:microsoft.com/office/officeart/2005/8/quickstyle/simple1" qsCatId="simple" csTypeId="urn:microsoft.com/office/officeart/2005/8/colors/accent2_2" csCatId="accent2" phldr="1"/>
      <dgm:spPr/>
      <dgm:t>
        <a:bodyPr/>
        <a:lstStyle/>
        <a:p>
          <a:endParaRPr lang="en-US"/>
        </a:p>
      </dgm:t>
    </dgm:pt>
    <dgm:pt modelId="{B732D187-A486-AF40-A94D-3D8FDE3AAB2C}">
      <dgm:prSet phldrT="[Text]"/>
      <dgm:spPr/>
      <dgm:t>
        <a:bodyPr/>
        <a:lstStyle/>
        <a:p>
          <a:r>
            <a:rPr lang="en-US" dirty="0"/>
            <a:t>Time of Injury</a:t>
          </a:r>
        </a:p>
      </dgm:t>
    </dgm:pt>
    <dgm:pt modelId="{1A16C7C5-D681-744E-A8C7-ED1330FBBDE1}" type="parTrans" cxnId="{5F51C142-89FA-824A-9AB7-024261AF4593}">
      <dgm:prSet/>
      <dgm:spPr/>
      <dgm:t>
        <a:bodyPr/>
        <a:lstStyle/>
        <a:p>
          <a:endParaRPr lang="en-US"/>
        </a:p>
      </dgm:t>
    </dgm:pt>
    <dgm:pt modelId="{BAB75699-7ED1-2D4E-8E5D-757CBED98162}" type="sibTrans" cxnId="{5F51C142-89FA-824A-9AB7-024261AF4593}">
      <dgm:prSet/>
      <dgm:spPr/>
      <dgm:t>
        <a:bodyPr/>
        <a:lstStyle/>
        <a:p>
          <a:endParaRPr lang="en-US"/>
        </a:p>
      </dgm:t>
    </dgm:pt>
    <dgm:pt modelId="{05145E83-A02B-A449-BA2D-0DD2C6FF5060}">
      <dgm:prSet phldrT="[Text]"/>
      <dgm:spPr/>
      <dgm:t>
        <a:bodyPr/>
        <a:lstStyle/>
        <a:p>
          <a:pPr marL="188913" indent="-171450">
            <a:tabLst/>
          </a:pPr>
          <a:r>
            <a:rPr lang="en-US" dirty="0">
              <a:solidFill>
                <a:schemeClr val="tx1"/>
              </a:solidFill>
            </a:rPr>
            <a:t>Conventional Imaging</a:t>
          </a:r>
        </a:p>
      </dgm:t>
    </dgm:pt>
    <dgm:pt modelId="{5CD6BDF0-CD1A-784B-B7F8-7F5A74245031}" type="parTrans" cxnId="{1DB7E81C-271B-6C48-BA13-1826CE30E58C}">
      <dgm:prSet/>
      <dgm:spPr/>
      <dgm:t>
        <a:bodyPr/>
        <a:lstStyle/>
        <a:p>
          <a:endParaRPr lang="en-US"/>
        </a:p>
      </dgm:t>
    </dgm:pt>
    <dgm:pt modelId="{FBA319B0-68B3-F240-B96E-FD7766F00F37}" type="sibTrans" cxnId="{1DB7E81C-271B-6C48-BA13-1826CE30E58C}">
      <dgm:prSet/>
      <dgm:spPr/>
      <dgm:t>
        <a:bodyPr/>
        <a:lstStyle/>
        <a:p>
          <a:endParaRPr lang="en-US"/>
        </a:p>
      </dgm:t>
    </dgm:pt>
    <dgm:pt modelId="{629C5E02-097A-D644-88CD-E2D165E7D0D6}">
      <dgm:prSet phldrT="[Text]"/>
      <dgm:spPr>
        <a:solidFill>
          <a:schemeClr val="accent2">
            <a:lumMod val="40000"/>
            <a:lumOff val="60000"/>
          </a:schemeClr>
        </a:solidFill>
      </dgm:spPr>
      <dgm:t>
        <a:bodyPr/>
        <a:lstStyle/>
        <a:p>
          <a:r>
            <a:rPr lang="en-US" dirty="0"/>
            <a:t>Rehabilitation</a:t>
          </a:r>
        </a:p>
      </dgm:t>
    </dgm:pt>
    <dgm:pt modelId="{77DA5C1F-CE9A-CD41-913D-0263B86E68CD}" type="parTrans" cxnId="{23B14605-6C74-B446-BF9C-349F0EDEE12F}">
      <dgm:prSet/>
      <dgm:spPr/>
      <dgm:t>
        <a:bodyPr/>
        <a:lstStyle/>
        <a:p>
          <a:endParaRPr lang="en-US"/>
        </a:p>
      </dgm:t>
    </dgm:pt>
    <dgm:pt modelId="{4EFD5197-021F-FD4B-ACF6-22F434E6B449}" type="sibTrans" cxnId="{23B14605-6C74-B446-BF9C-349F0EDEE12F}">
      <dgm:prSet/>
      <dgm:spPr/>
      <dgm:t>
        <a:bodyPr/>
        <a:lstStyle/>
        <a:p>
          <a:endParaRPr lang="en-US"/>
        </a:p>
      </dgm:t>
    </dgm:pt>
    <dgm:pt modelId="{79533DD7-CDD6-1E46-AE2E-385976839F67}">
      <dgm:prSet phldrT="[Text]"/>
      <dgm:spPr/>
      <dgm:t>
        <a:bodyPr/>
        <a:lstStyle/>
        <a:p>
          <a:r>
            <a:rPr lang="en-US" dirty="0">
              <a:solidFill>
                <a:schemeClr val="bg1">
                  <a:lumMod val="50000"/>
                </a:schemeClr>
              </a:solidFill>
            </a:rPr>
            <a:t>Individualized program led by athletic trainer using standardized guidelines</a:t>
          </a:r>
        </a:p>
      </dgm:t>
    </dgm:pt>
    <dgm:pt modelId="{4E9C4A1C-2DD2-AC4E-8EFD-7F3A9E398068}" type="parTrans" cxnId="{4807703D-270D-1D47-AF6A-D615895AE9C3}">
      <dgm:prSet/>
      <dgm:spPr/>
      <dgm:t>
        <a:bodyPr/>
        <a:lstStyle/>
        <a:p>
          <a:endParaRPr lang="en-US"/>
        </a:p>
      </dgm:t>
    </dgm:pt>
    <dgm:pt modelId="{84CD0DA4-5028-1244-B0E0-D3BD2E588DE1}" type="sibTrans" cxnId="{4807703D-270D-1D47-AF6A-D615895AE9C3}">
      <dgm:prSet/>
      <dgm:spPr/>
      <dgm:t>
        <a:bodyPr/>
        <a:lstStyle/>
        <a:p>
          <a:endParaRPr lang="en-US"/>
        </a:p>
      </dgm:t>
    </dgm:pt>
    <dgm:pt modelId="{86BE824A-F60B-464B-8094-17A0082A2966}">
      <dgm:prSet phldrT="[Text]"/>
      <dgm:spPr/>
      <dgm:t>
        <a:bodyPr/>
        <a:lstStyle/>
        <a:p>
          <a:r>
            <a:rPr lang="en-US" dirty="0"/>
            <a:t>Return to Sport</a:t>
          </a:r>
        </a:p>
      </dgm:t>
    </dgm:pt>
    <dgm:pt modelId="{B0565526-2D1C-A94E-B3FD-0619BEED5B5A}" type="parTrans" cxnId="{C9947EB7-F691-9E44-8AD2-D4FF8F4CD641}">
      <dgm:prSet/>
      <dgm:spPr/>
      <dgm:t>
        <a:bodyPr/>
        <a:lstStyle/>
        <a:p>
          <a:endParaRPr lang="en-US"/>
        </a:p>
      </dgm:t>
    </dgm:pt>
    <dgm:pt modelId="{2318542A-AB3C-2740-824C-E84000601922}" type="sibTrans" cxnId="{C9947EB7-F691-9E44-8AD2-D4FF8F4CD641}">
      <dgm:prSet/>
      <dgm:spPr/>
      <dgm:t>
        <a:bodyPr/>
        <a:lstStyle/>
        <a:p>
          <a:endParaRPr lang="en-US"/>
        </a:p>
      </dgm:t>
    </dgm:pt>
    <dgm:pt modelId="{2947438D-47A9-1041-AD5F-1A33025B025E}">
      <dgm:prSet phldrT="[Text]"/>
      <dgm:spPr/>
      <dgm:t>
        <a:bodyPr/>
        <a:lstStyle/>
        <a:p>
          <a:pPr>
            <a:lnSpc>
              <a:spcPct val="90000"/>
            </a:lnSpc>
            <a:spcAft>
              <a:spcPts val="0"/>
            </a:spcAft>
          </a:pPr>
          <a:r>
            <a:rPr lang="en-US" dirty="0"/>
            <a:t>Clinical assessment</a:t>
          </a:r>
        </a:p>
      </dgm:t>
    </dgm:pt>
    <dgm:pt modelId="{640AE22B-9A6F-C444-9D66-73785E01E7E2}" type="parTrans" cxnId="{D56FA4A5-5A3D-AE4E-93CB-B2F2B5E93899}">
      <dgm:prSet/>
      <dgm:spPr/>
      <dgm:t>
        <a:bodyPr/>
        <a:lstStyle/>
        <a:p>
          <a:endParaRPr lang="en-US"/>
        </a:p>
      </dgm:t>
    </dgm:pt>
    <dgm:pt modelId="{B65C0927-F96A-524F-BE64-06A960B23788}" type="sibTrans" cxnId="{D56FA4A5-5A3D-AE4E-93CB-B2F2B5E93899}">
      <dgm:prSet/>
      <dgm:spPr/>
      <dgm:t>
        <a:bodyPr/>
        <a:lstStyle/>
        <a:p>
          <a:endParaRPr lang="en-US"/>
        </a:p>
      </dgm:t>
    </dgm:pt>
    <dgm:pt modelId="{34F0484F-9EA7-4E4A-A15A-E85472B23ACD}">
      <dgm:prSet/>
      <dgm:spPr/>
      <dgm:t>
        <a:bodyPr/>
        <a:lstStyle/>
        <a:p>
          <a:r>
            <a:rPr lang="en-US" dirty="0"/>
            <a:t>Monitor</a:t>
          </a:r>
        </a:p>
      </dgm:t>
    </dgm:pt>
    <dgm:pt modelId="{A9662707-2CD9-C046-B569-F3ECD5D4A071}" type="parTrans" cxnId="{C97C207A-172A-7847-95AB-941EEA415812}">
      <dgm:prSet/>
      <dgm:spPr/>
      <dgm:t>
        <a:bodyPr/>
        <a:lstStyle/>
        <a:p>
          <a:endParaRPr lang="en-US"/>
        </a:p>
      </dgm:t>
    </dgm:pt>
    <dgm:pt modelId="{6A6E91A9-3E03-1542-9921-D2144DDC307F}" type="sibTrans" cxnId="{C97C207A-172A-7847-95AB-941EEA415812}">
      <dgm:prSet/>
      <dgm:spPr/>
      <dgm:t>
        <a:bodyPr/>
        <a:lstStyle/>
        <a:p>
          <a:endParaRPr lang="en-US"/>
        </a:p>
      </dgm:t>
    </dgm:pt>
    <dgm:pt modelId="{6959205C-6633-2944-A0CF-8D01C9D8A7B0}">
      <dgm:prSet phldrT="[Text]"/>
      <dgm:spPr/>
      <dgm:t>
        <a:bodyPr/>
        <a:lstStyle/>
        <a:p>
          <a:pPr marL="188913" indent="-171450">
            <a:tabLst/>
          </a:pPr>
          <a:r>
            <a:rPr lang="en-US" dirty="0">
              <a:solidFill>
                <a:schemeClr val="tx1"/>
              </a:solidFill>
            </a:rPr>
            <a:t>Quantitative Imaging</a:t>
          </a:r>
        </a:p>
      </dgm:t>
    </dgm:pt>
    <dgm:pt modelId="{ED9CEBC2-3CFA-1C40-8B09-6B5A6E8B14AF}" type="parTrans" cxnId="{FCC65DA5-282A-5748-9DC9-3577B375067C}">
      <dgm:prSet/>
      <dgm:spPr/>
      <dgm:t>
        <a:bodyPr/>
        <a:lstStyle/>
        <a:p>
          <a:endParaRPr lang="en-US"/>
        </a:p>
      </dgm:t>
    </dgm:pt>
    <dgm:pt modelId="{9166B5E4-EE52-C04B-BB48-1B3A199A1BB0}" type="sibTrans" cxnId="{FCC65DA5-282A-5748-9DC9-3577B375067C}">
      <dgm:prSet/>
      <dgm:spPr/>
      <dgm:t>
        <a:bodyPr/>
        <a:lstStyle/>
        <a:p>
          <a:endParaRPr lang="en-US"/>
        </a:p>
      </dgm:t>
    </dgm:pt>
    <dgm:pt modelId="{D01A0F3B-134D-9543-AE09-CA11922B677B}">
      <dgm:prSet phldrT="[Text]"/>
      <dgm:spPr/>
      <dgm:t>
        <a:bodyPr/>
        <a:lstStyle/>
        <a:p>
          <a:pPr>
            <a:lnSpc>
              <a:spcPct val="90000"/>
            </a:lnSpc>
            <a:spcAft>
              <a:spcPts val="0"/>
            </a:spcAft>
          </a:pPr>
          <a:r>
            <a:rPr lang="en-US" dirty="0"/>
            <a:t>Pain, ROM, Strength</a:t>
          </a:r>
        </a:p>
      </dgm:t>
    </dgm:pt>
    <dgm:pt modelId="{782B5BB5-3811-7746-B40E-DE9DD6A47CF6}" type="parTrans" cxnId="{DCED6AD4-034A-9A4E-8289-FB5CF48E6F38}">
      <dgm:prSet/>
      <dgm:spPr/>
      <dgm:t>
        <a:bodyPr/>
        <a:lstStyle/>
        <a:p>
          <a:endParaRPr lang="en-US"/>
        </a:p>
      </dgm:t>
    </dgm:pt>
    <dgm:pt modelId="{1925281F-3838-F54F-BBCB-BED79A07336B}" type="sibTrans" cxnId="{DCED6AD4-034A-9A4E-8289-FB5CF48E6F38}">
      <dgm:prSet/>
      <dgm:spPr/>
      <dgm:t>
        <a:bodyPr/>
        <a:lstStyle/>
        <a:p>
          <a:endParaRPr lang="en-US"/>
        </a:p>
      </dgm:t>
    </dgm:pt>
    <dgm:pt modelId="{060815CE-FD7B-374C-8640-B6910990B12B}">
      <dgm:prSet phldrT="[Text]"/>
      <dgm:spPr/>
      <dgm:t>
        <a:bodyPr/>
        <a:lstStyle/>
        <a:p>
          <a:pPr>
            <a:lnSpc>
              <a:spcPct val="100000"/>
            </a:lnSpc>
            <a:spcAft>
              <a:spcPts val="0"/>
            </a:spcAft>
          </a:pPr>
          <a:r>
            <a:rPr lang="en-US" dirty="0"/>
            <a:t>Eccentric strength</a:t>
          </a:r>
        </a:p>
      </dgm:t>
    </dgm:pt>
    <dgm:pt modelId="{0F0DBD95-D61A-AD43-8200-D6410FF314F8}" type="parTrans" cxnId="{56E2ECDE-EC9B-7642-BF1B-3BB4A07C3652}">
      <dgm:prSet/>
      <dgm:spPr/>
      <dgm:t>
        <a:bodyPr/>
        <a:lstStyle/>
        <a:p>
          <a:endParaRPr lang="en-US"/>
        </a:p>
      </dgm:t>
    </dgm:pt>
    <dgm:pt modelId="{1BDBE439-413A-8040-B28C-8AA5A4144BE9}" type="sibTrans" cxnId="{56E2ECDE-EC9B-7642-BF1B-3BB4A07C3652}">
      <dgm:prSet/>
      <dgm:spPr/>
      <dgm:t>
        <a:bodyPr/>
        <a:lstStyle/>
        <a:p>
          <a:endParaRPr lang="en-US"/>
        </a:p>
      </dgm:t>
    </dgm:pt>
    <dgm:pt modelId="{8C236359-01F6-8940-908C-1DBD700EE518}">
      <dgm:prSet phldrT="[Text]"/>
      <dgm:spPr/>
      <dgm:t>
        <a:bodyPr/>
        <a:lstStyle/>
        <a:p>
          <a:pPr>
            <a:lnSpc>
              <a:spcPct val="90000"/>
            </a:lnSpc>
            <a:spcAft>
              <a:spcPts val="0"/>
            </a:spcAft>
          </a:pPr>
          <a:r>
            <a:rPr lang="en-US" dirty="0">
              <a:solidFill>
                <a:schemeClr val="tx1"/>
              </a:solidFill>
            </a:rPr>
            <a:t>Conventional Imaging</a:t>
          </a:r>
          <a:endParaRPr lang="en-US" dirty="0"/>
        </a:p>
      </dgm:t>
    </dgm:pt>
    <dgm:pt modelId="{63D21CB3-8340-4445-8342-DA18010CED62}" type="parTrans" cxnId="{E9B764BE-3CF7-494B-818F-212249F6EBF4}">
      <dgm:prSet/>
      <dgm:spPr/>
      <dgm:t>
        <a:bodyPr/>
        <a:lstStyle/>
        <a:p>
          <a:endParaRPr lang="en-US"/>
        </a:p>
      </dgm:t>
    </dgm:pt>
    <dgm:pt modelId="{CBC4B4A8-9223-0D49-98CA-3633E5445D8A}" type="sibTrans" cxnId="{E9B764BE-3CF7-494B-818F-212249F6EBF4}">
      <dgm:prSet/>
      <dgm:spPr/>
      <dgm:t>
        <a:bodyPr/>
        <a:lstStyle/>
        <a:p>
          <a:endParaRPr lang="en-US"/>
        </a:p>
      </dgm:t>
    </dgm:pt>
    <dgm:pt modelId="{3E38FFAC-DAB9-124A-BD47-A66D4185BAF1}">
      <dgm:prSet/>
      <dgm:spPr/>
      <dgm:t>
        <a:bodyPr/>
        <a:lstStyle/>
        <a:p>
          <a:pPr>
            <a:lnSpc>
              <a:spcPct val="90000"/>
            </a:lnSpc>
            <a:spcAft>
              <a:spcPts val="0"/>
            </a:spcAft>
          </a:pPr>
          <a:r>
            <a:rPr lang="en-US" dirty="0">
              <a:solidFill>
                <a:schemeClr val="tx1"/>
              </a:solidFill>
            </a:rPr>
            <a:t>Quantitative Imaging</a:t>
          </a:r>
        </a:p>
      </dgm:t>
    </dgm:pt>
    <dgm:pt modelId="{D72EAC99-F79C-7541-A2A6-927B171F369B}" type="parTrans" cxnId="{249062AB-12E9-9E48-9341-936EF41496CE}">
      <dgm:prSet/>
      <dgm:spPr/>
      <dgm:t>
        <a:bodyPr/>
        <a:lstStyle/>
        <a:p>
          <a:endParaRPr lang="en-US"/>
        </a:p>
      </dgm:t>
    </dgm:pt>
    <dgm:pt modelId="{06884068-C81D-6645-A28C-18C26BF103A4}" type="sibTrans" cxnId="{249062AB-12E9-9E48-9341-936EF41496CE}">
      <dgm:prSet/>
      <dgm:spPr/>
      <dgm:t>
        <a:bodyPr/>
        <a:lstStyle/>
        <a:p>
          <a:endParaRPr lang="en-US"/>
        </a:p>
      </dgm:t>
    </dgm:pt>
    <dgm:pt modelId="{8C90B16A-FB4E-4A4C-81C5-DAA4612830EA}">
      <dgm:prSet/>
      <dgm:spPr/>
      <dgm:t>
        <a:bodyPr/>
        <a:lstStyle/>
        <a:p>
          <a:r>
            <a:rPr lang="en-US" dirty="0"/>
            <a:t>Monitor and record reinjury with the assistance of teams’ athletic trainers</a:t>
          </a:r>
        </a:p>
      </dgm:t>
    </dgm:pt>
    <dgm:pt modelId="{6413BCEF-13F8-E140-A498-BD83E600B141}" type="parTrans" cxnId="{4FDDDAB6-FC32-6A42-9070-3D985B46A101}">
      <dgm:prSet/>
      <dgm:spPr/>
      <dgm:t>
        <a:bodyPr/>
        <a:lstStyle/>
        <a:p>
          <a:endParaRPr lang="en-US"/>
        </a:p>
      </dgm:t>
    </dgm:pt>
    <dgm:pt modelId="{93C331D4-D3AD-DD4D-AF0F-0E50525E1429}" type="sibTrans" cxnId="{4FDDDAB6-FC32-6A42-9070-3D985B46A101}">
      <dgm:prSet/>
      <dgm:spPr/>
      <dgm:t>
        <a:bodyPr/>
        <a:lstStyle/>
        <a:p>
          <a:endParaRPr lang="en-US"/>
        </a:p>
      </dgm:t>
    </dgm:pt>
    <dgm:pt modelId="{C4653302-3F93-574B-8B94-36AA2C23752B}">
      <dgm:prSet phldrT="[Text]"/>
      <dgm:spPr/>
      <dgm:t>
        <a:bodyPr/>
        <a:lstStyle/>
        <a:p>
          <a:pPr marL="188913" indent="-171450">
            <a:tabLst/>
          </a:pPr>
          <a:r>
            <a:rPr lang="en-US" dirty="0">
              <a:solidFill>
                <a:schemeClr val="tx1"/>
              </a:solidFill>
            </a:rPr>
            <a:t>Clinical assessment</a:t>
          </a:r>
        </a:p>
      </dgm:t>
    </dgm:pt>
    <dgm:pt modelId="{DE914C52-09A4-094C-A1A5-F2D7AAD8FBDE}" type="parTrans" cxnId="{371EF0D3-3478-5E41-B173-C2F5CD7AC23D}">
      <dgm:prSet/>
      <dgm:spPr/>
      <dgm:t>
        <a:bodyPr/>
        <a:lstStyle/>
        <a:p>
          <a:endParaRPr lang="en-US"/>
        </a:p>
      </dgm:t>
    </dgm:pt>
    <dgm:pt modelId="{43649864-AFFF-224E-BFD0-684051C618F1}" type="sibTrans" cxnId="{371EF0D3-3478-5E41-B173-C2F5CD7AC23D}">
      <dgm:prSet/>
      <dgm:spPr/>
      <dgm:t>
        <a:bodyPr/>
        <a:lstStyle/>
        <a:p>
          <a:endParaRPr lang="en-US"/>
        </a:p>
      </dgm:t>
    </dgm:pt>
    <dgm:pt modelId="{09257B6E-A0B9-8D44-8BB7-377FA3417E50}">
      <dgm:prSet/>
      <dgm:spPr/>
      <dgm:t>
        <a:bodyPr/>
        <a:lstStyle/>
        <a:p>
          <a:pPr marL="17463" indent="285750">
            <a:tabLst/>
          </a:pPr>
          <a:r>
            <a:rPr lang="en-US" dirty="0">
              <a:solidFill>
                <a:schemeClr val="tx1"/>
              </a:solidFill>
            </a:rPr>
            <a:t>Pain</a:t>
          </a:r>
          <a:br>
            <a:rPr lang="en-US" dirty="0">
              <a:solidFill>
                <a:schemeClr val="tx1"/>
              </a:solidFill>
            </a:rPr>
          </a:br>
          <a:br>
            <a:rPr lang="en-US" dirty="0">
              <a:solidFill>
                <a:schemeClr val="tx1"/>
              </a:solidFill>
            </a:rPr>
          </a:br>
          <a:r>
            <a:rPr lang="en-US" dirty="0">
              <a:solidFill>
                <a:schemeClr val="tx1"/>
              </a:solidFill>
            </a:rPr>
            <a:t>*Within 7 days of injury</a:t>
          </a:r>
        </a:p>
      </dgm:t>
    </dgm:pt>
    <dgm:pt modelId="{DF1879B8-1E8F-7444-84A2-FE15094E9CEC}" type="parTrans" cxnId="{2EBDFD62-C8CA-0D4C-87CD-0D39A28CB8EB}">
      <dgm:prSet/>
      <dgm:spPr/>
      <dgm:t>
        <a:bodyPr/>
        <a:lstStyle/>
        <a:p>
          <a:endParaRPr lang="en-US"/>
        </a:p>
      </dgm:t>
    </dgm:pt>
    <dgm:pt modelId="{DE6768CF-3326-7746-A1B8-8A4CE2F0C92C}" type="sibTrans" cxnId="{2EBDFD62-C8CA-0D4C-87CD-0D39A28CB8EB}">
      <dgm:prSet/>
      <dgm:spPr/>
      <dgm:t>
        <a:bodyPr/>
        <a:lstStyle/>
        <a:p>
          <a:endParaRPr lang="en-US"/>
        </a:p>
      </dgm:t>
    </dgm:pt>
    <dgm:pt modelId="{A43A1BE6-F0A9-AA4D-8D95-9826A6B8AAC2}">
      <dgm:prSet phldrT="[Text]"/>
      <dgm:spPr/>
      <dgm:t>
        <a:bodyPr/>
        <a:lstStyle/>
        <a:p>
          <a:pPr>
            <a:lnSpc>
              <a:spcPct val="90000"/>
            </a:lnSpc>
            <a:spcAft>
              <a:spcPts val="0"/>
            </a:spcAft>
          </a:pPr>
          <a:r>
            <a:rPr lang="en-US" dirty="0"/>
            <a:t>Running Mechanics</a:t>
          </a:r>
        </a:p>
      </dgm:t>
    </dgm:pt>
    <dgm:pt modelId="{1FF82F83-DCA7-4A4D-8D93-C17BCD28E181}" type="parTrans" cxnId="{94B525F7-EC76-A441-8F5A-73260AD15864}">
      <dgm:prSet/>
      <dgm:spPr/>
      <dgm:t>
        <a:bodyPr/>
        <a:lstStyle/>
        <a:p>
          <a:endParaRPr lang="en-US"/>
        </a:p>
      </dgm:t>
    </dgm:pt>
    <dgm:pt modelId="{35F6305B-93F2-E740-AD79-AED6913551D2}" type="sibTrans" cxnId="{94B525F7-EC76-A441-8F5A-73260AD15864}">
      <dgm:prSet/>
      <dgm:spPr/>
      <dgm:t>
        <a:bodyPr/>
        <a:lstStyle/>
        <a:p>
          <a:endParaRPr lang="en-US"/>
        </a:p>
      </dgm:t>
    </dgm:pt>
    <dgm:pt modelId="{1B7ABECC-11B8-554E-90C1-C54DBA1C1AB8}" type="pres">
      <dgm:prSet presAssocID="{932BB81E-378F-5347-AEEE-14A62AF4D40A}" presName="linearFlow" presStyleCnt="0">
        <dgm:presLayoutVars>
          <dgm:dir/>
          <dgm:animLvl val="lvl"/>
          <dgm:resizeHandles val="exact"/>
        </dgm:presLayoutVars>
      </dgm:prSet>
      <dgm:spPr/>
    </dgm:pt>
    <dgm:pt modelId="{251C421C-5F1D-D740-83A9-2DDE4C82E2DD}" type="pres">
      <dgm:prSet presAssocID="{B732D187-A486-AF40-A94D-3D8FDE3AAB2C}" presName="composite" presStyleCnt="0"/>
      <dgm:spPr/>
    </dgm:pt>
    <dgm:pt modelId="{D9BFEDF4-3701-0C4E-9F39-B181CC02A0A2}" type="pres">
      <dgm:prSet presAssocID="{B732D187-A486-AF40-A94D-3D8FDE3AAB2C}" presName="parTx" presStyleLbl="node1" presStyleIdx="0" presStyleCnt="4">
        <dgm:presLayoutVars>
          <dgm:chMax val="0"/>
          <dgm:chPref val="0"/>
          <dgm:bulletEnabled val="1"/>
        </dgm:presLayoutVars>
      </dgm:prSet>
      <dgm:spPr/>
    </dgm:pt>
    <dgm:pt modelId="{D9771116-1B9B-DC4C-AF12-7698E2D5114D}" type="pres">
      <dgm:prSet presAssocID="{B732D187-A486-AF40-A94D-3D8FDE3AAB2C}" presName="parSh" presStyleLbl="node1" presStyleIdx="0" presStyleCnt="4"/>
      <dgm:spPr/>
    </dgm:pt>
    <dgm:pt modelId="{6D039669-AB36-2C48-BD41-F25B57A6A20A}" type="pres">
      <dgm:prSet presAssocID="{B732D187-A486-AF40-A94D-3D8FDE3AAB2C}" presName="desTx" presStyleLbl="fgAcc1" presStyleIdx="0" presStyleCnt="4" custScaleX="122805" custScaleY="82336" custLinFactNeighborY="-12779">
        <dgm:presLayoutVars>
          <dgm:bulletEnabled val="1"/>
        </dgm:presLayoutVars>
      </dgm:prSet>
      <dgm:spPr/>
    </dgm:pt>
    <dgm:pt modelId="{E03B2838-BE69-5D46-B6C8-746698A10D3C}" type="pres">
      <dgm:prSet presAssocID="{BAB75699-7ED1-2D4E-8E5D-757CBED98162}" presName="sibTrans" presStyleLbl="sibTrans2D1" presStyleIdx="0" presStyleCnt="3"/>
      <dgm:spPr/>
    </dgm:pt>
    <dgm:pt modelId="{A76227B2-2AD6-324B-B4EE-FFB2C6B25A39}" type="pres">
      <dgm:prSet presAssocID="{BAB75699-7ED1-2D4E-8E5D-757CBED98162}" presName="connTx" presStyleLbl="sibTrans2D1" presStyleIdx="0" presStyleCnt="3"/>
      <dgm:spPr/>
    </dgm:pt>
    <dgm:pt modelId="{C4483A36-BB85-2846-A6EE-66C7A01FAD5C}" type="pres">
      <dgm:prSet presAssocID="{629C5E02-097A-D644-88CD-E2D165E7D0D6}" presName="composite" presStyleCnt="0"/>
      <dgm:spPr/>
    </dgm:pt>
    <dgm:pt modelId="{98BF905B-8456-EB4C-BDDD-B969D08039AA}" type="pres">
      <dgm:prSet presAssocID="{629C5E02-097A-D644-88CD-E2D165E7D0D6}" presName="parTx" presStyleLbl="node1" presStyleIdx="0" presStyleCnt="4">
        <dgm:presLayoutVars>
          <dgm:chMax val="0"/>
          <dgm:chPref val="0"/>
          <dgm:bulletEnabled val="1"/>
        </dgm:presLayoutVars>
      </dgm:prSet>
      <dgm:spPr/>
    </dgm:pt>
    <dgm:pt modelId="{C2C259C6-B5BC-0B4E-8BD6-82ED8832793A}" type="pres">
      <dgm:prSet presAssocID="{629C5E02-097A-D644-88CD-E2D165E7D0D6}" presName="parSh" presStyleLbl="node1" presStyleIdx="1" presStyleCnt="4"/>
      <dgm:spPr/>
    </dgm:pt>
    <dgm:pt modelId="{1AFDC8A4-D542-6945-87FF-5DB48DD8C77E}" type="pres">
      <dgm:prSet presAssocID="{629C5E02-097A-D644-88CD-E2D165E7D0D6}" presName="desTx" presStyleLbl="fgAcc1" presStyleIdx="1" presStyleCnt="4" custScaleX="126632" custScaleY="84043" custLinFactNeighborX="3119" custLinFactNeighborY="-12051">
        <dgm:presLayoutVars>
          <dgm:bulletEnabled val="1"/>
        </dgm:presLayoutVars>
      </dgm:prSet>
      <dgm:spPr/>
    </dgm:pt>
    <dgm:pt modelId="{705F20F0-D19B-EA4F-8151-2A8514FAE164}" type="pres">
      <dgm:prSet presAssocID="{4EFD5197-021F-FD4B-ACF6-22F434E6B449}" presName="sibTrans" presStyleLbl="sibTrans2D1" presStyleIdx="1" presStyleCnt="3"/>
      <dgm:spPr/>
    </dgm:pt>
    <dgm:pt modelId="{A885D6A9-4146-A24B-9D0A-1222F331DF8E}" type="pres">
      <dgm:prSet presAssocID="{4EFD5197-021F-FD4B-ACF6-22F434E6B449}" presName="connTx" presStyleLbl="sibTrans2D1" presStyleIdx="1" presStyleCnt="3"/>
      <dgm:spPr/>
    </dgm:pt>
    <dgm:pt modelId="{77FB5CCE-DC97-4845-B078-6486AFE0955D}" type="pres">
      <dgm:prSet presAssocID="{86BE824A-F60B-464B-8094-17A0082A2966}" presName="composite" presStyleCnt="0"/>
      <dgm:spPr/>
    </dgm:pt>
    <dgm:pt modelId="{3F213F7A-FF8E-524A-AB0F-040A5A935F96}" type="pres">
      <dgm:prSet presAssocID="{86BE824A-F60B-464B-8094-17A0082A2966}" presName="parTx" presStyleLbl="node1" presStyleIdx="1" presStyleCnt="4">
        <dgm:presLayoutVars>
          <dgm:chMax val="0"/>
          <dgm:chPref val="0"/>
          <dgm:bulletEnabled val="1"/>
        </dgm:presLayoutVars>
      </dgm:prSet>
      <dgm:spPr/>
    </dgm:pt>
    <dgm:pt modelId="{DB82E6B2-9EE3-2E49-AE97-0802A88CD1AD}" type="pres">
      <dgm:prSet presAssocID="{86BE824A-F60B-464B-8094-17A0082A2966}" presName="parSh" presStyleLbl="node1" presStyleIdx="2" presStyleCnt="4"/>
      <dgm:spPr/>
    </dgm:pt>
    <dgm:pt modelId="{8179B93E-7CE4-1948-87B5-DE1AC2739EA1}" type="pres">
      <dgm:prSet presAssocID="{86BE824A-F60B-464B-8094-17A0082A2966}" presName="desTx" presStyleLbl="fgAcc1" presStyleIdx="2" presStyleCnt="4" custScaleX="122239" custScaleY="82880" custLinFactNeighborY="-12915">
        <dgm:presLayoutVars>
          <dgm:bulletEnabled val="1"/>
        </dgm:presLayoutVars>
      </dgm:prSet>
      <dgm:spPr/>
    </dgm:pt>
    <dgm:pt modelId="{79D1756D-B41F-F949-B1AC-AB382C240EA2}" type="pres">
      <dgm:prSet presAssocID="{2318542A-AB3C-2740-824C-E84000601922}" presName="sibTrans" presStyleLbl="sibTrans2D1" presStyleIdx="2" presStyleCnt="3"/>
      <dgm:spPr/>
    </dgm:pt>
    <dgm:pt modelId="{30BDD0D0-7D5C-094A-83A5-06A634243B01}" type="pres">
      <dgm:prSet presAssocID="{2318542A-AB3C-2740-824C-E84000601922}" presName="connTx" presStyleLbl="sibTrans2D1" presStyleIdx="2" presStyleCnt="3"/>
      <dgm:spPr/>
    </dgm:pt>
    <dgm:pt modelId="{3A861FC2-9EBC-FF48-A4BA-F73054440935}" type="pres">
      <dgm:prSet presAssocID="{34F0484F-9EA7-4E4A-A15A-E85472B23ACD}" presName="composite" presStyleCnt="0"/>
      <dgm:spPr/>
    </dgm:pt>
    <dgm:pt modelId="{5F7A5DB5-14F4-2B47-8C43-4F0D87107049}" type="pres">
      <dgm:prSet presAssocID="{34F0484F-9EA7-4E4A-A15A-E85472B23ACD}" presName="parTx" presStyleLbl="node1" presStyleIdx="2" presStyleCnt="4">
        <dgm:presLayoutVars>
          <dgm:chMax val="0"/>
          <dgm:chPref val="0"/>
          <dgm:bulletEnabled val="1"/>
        </dgm:presLayoutVars>
      </dgm:prSet>
      <dgm:spPr/>
    </dgm:pt>
    <dgm:pt modelId="{6D8720B1-63A3-954E-8A48-66D7EA37A30C}" type="pres">
      <dgm:prSet presAssocID="{34F0484F-9EA7-4E4A-A15A-E85472B23ACD}" presName="parSh" presStyleLbl="node1" presStyleIdx="3" presStyleCnt="4"/>
      <dgm:spPr/>
    </dgm:pt>
    <dgm:pt modelId="{CF3D1380-552E-834D-96AD-AA0F1D2B2056}" type="pres">
      <dgm:prSet presAssocID="{34F0484F-9EA7-4E4A-A15A-E85472B23ACD}" presName="desTx" presStyleLbl="fgAcc1" presStyleIdx="3" presStyleCnt="4" custScaleY="83814" custLinFactNeighborX="-7278" custLinFactNeighborY="-12223">
        <dgm:presLayoutVars>
          <dgm:bulletEnabled val="1"/>
        </dgm:presLayoutVars>
      </dgm:prSet>
      <dgm:spPr/>
    </dgm:pt>
  </dgm:ptLst>
  <dgm:cxnLst>
    <dgm:cxn modelId="{23B14605-6C74-B446-BF9C-349F0EDEE12F}" srcId="{932BB81E-378F-5347-AEEE-14A62AF4D40A}" destId="{629C5E02-097A-D644-88CD-E2D165E7D0D6}" srcOrd="1" destOrd="0" parTransId="{77DA5C1F-CE9A-CD41-913D-0263B86E68CD}" sibTransId="{4EFD5197-021F-FD4B-ACF6-22F434E6B449}"/>
    <dgm:cxn modelId="{C96DEC0D-0CDF-284D-A3BB-1D7D2953D650}" type="presOf" srcId="{34F0484F-9EA7-4E4A-A15A-E85472B23ACD}" destId="{6D8720B1-63A3-954E-8A48-66D7EA37A30C}" srcOrd="1" destOrd="0" presId="urn:microsoft.com/office/officeart/2005/8/layout/process3"/>
    <dgm:cxn modelId="{06C90414-6A7B-384B-A104-E2E2D73CED2F}" type="presOf" srcId="{79533DD7-CDD6-1E46-AE2E-385976839F67}" destId="{1AFDC8A4-D542-6945-87FF-5DB48DD8C77E}" srcOrd="0" destOrd="0" presId="urn:microsoft.com/office/officeart/2005/8/layout/process3"/>
    <dgm:cxn modelId="{516C2F1A-848A-9A49-9185-D77EE66A4CA5}" type="presOf" srcId="{060815CE-FD7B-374C-8640-B6910990B12B}" destId="{8179B93E-7CE4-1948-87B5-DE1AC2739EA1}" srcOrd="0" destOrd="5" presId="urn:microsoft.com/office/officeart/2005/8/layout/process3"/>
    <dgm:cxn modelId="{1DB7E81C-271B-6C48-BA13-1826CE30E58C}" srcId="{B732D187-A486-AF40-A94D-3D8FDE3AAB2C}" destId="{05145E83-A02B-A449-BA2D-0DD2C6FF5060}" srcOrd="0" destOrd="0" parTransId="{5CD6BDF0-CD1A-784B-B7F8-7F5A74245031}" sibTransId="{FBA319B0-68B3-F240-B96E-FD7766F00F37}"/>
    <dgm:cxn modelId="{04EC3E28-0FE8-C248-9DC3-5B27912BAA0A}" type="presOf" srcId="{629C5E02-097A-D644-88CD-E2D165E7D0D6}" destId="{98BF905B-8456-EB4C-BDDD-B969D08039AA}" srcOrd="0" destOrd="0" presId="urn:microsoft.com/office/officeart/2005/8/layout/process3"/>
    <dgm:cxn modelId="{58085530-7DAC-1A4E-B0CE-0B5469CBAA1D}" type="presOf" srcId="{BAB75699-7ED1-2D4E-8E5D-757CBED98162}" destId="{A76227B2-2AD6-324B-B4EE-FFB2C6B25A39}" srcOrd="1" destOrd="0" presId="urn:microsoft.com/office/officeart/2005/8/layout/process3"/>
    <dgm:cxn modelId="{F3494E38-B053-D44F-9C0C-067ADA2473E2}" type="presOf" srcId="{A43A1BE6-F0A9-AA4D-8D95-9826A6B8AAC2}" destId="{8179B93E-7CE4-1948-87B5-DE1AC2739EA1}" srcOrd="0" destOrd="4" presId="urn:microsoft.com/office/officeart/2005/8/layout/process3"/>
    <dgm:cxn modelId="{92597E3C-C324-D343-B52D-A1AA887734B2}" type="presOf" srcId="{86BE824A-F60B-464B-8094-17A0082A2966}" destId="{3F213F7A-FF8E-524A-AB0F-040A5A935F96}" srcOrd="0" destOrd="0" presId="urn:microsoft.com/office/officeart/2005/8/layout/process3"/>
    <dgm:cxn modelId="{4807703D-270D-1D47-AF6A-D615895AE9C3}" srcId="{629C5E02-097A-D644-88CD-E2D165E7D0D6}" destId="{79533DD7-CDD6-1E46-AE2E-385976839F67}" srcOrd="0" destOrd="0" parTransId="{4E9C4A1C-2DD2-AC4E-8EFD-7F3A9E398068}" sibTransId="{84CD0DA4-5028-1244-B0E0-D3BD2E588DE1}"/>
    <dgm:cxn modelId="{B6DEE73D-904D-2242-A848-749C609913A9}" type="presOf" srcId="{86BE824A-F60B-464B-8094-17A0082A2966}" destId="{DB82E6B2-9EE3-2E49-AE97-0802A88CD1AD}" srcOrd="1" destOrd="0" presId="urn:microsoft.com/office/officeart/2005/8/layout/process3"/>
    <dgm:cxn modelId="{5F51C142-89FA-824A-9AB7-024261AF4593}" srcId="{932BB81E-378F-5347-AEEE-14A62AF4D40A}" destId="{B732D187-A486-AF40-A94D-3D8FDE3AAB2C}" srcOrd="0" destOrd="0" parTransId="{1A16C7C5-D681-744E-A8C7-ED1330FBBDE1}" sibTransId="{BAB75699-7ED1-2D4E-8E5D-757CBED98162}"/>
    <dgm:cxn modelId="{2EBDFD62-C8CA-0D4C-87CD-0D39A28CB8EB}" srcId="{C4653302-3F93-574B-8B94-36AA2C23752B}" destId="{09257B6E-A0B9-8D44-8BB7-377FA3417E50}" srcOrd="0" destOrd="0" parTransId="{DF1879B8-1E8F-7444-84A2-FE15094E9CEC}" sibTransId="{DE6768CF-3326-7746-A1B8-8A4CE2F0C92C}"/>
    <dgm:cxn modelId="{DD96D943-4FC9-BC44-9C8C-2CAB43F0FA2C}" type="presOf" srcId="{34F0484F-9EA7-4E4A-A15A-E85472B23ACD}" destId="{5F7A5DB5-14F4-2B47-8C43-4F0D87107049}" srcOrd="0" destOrd="0" presId="urn:microsoft.com/office/officeart/2005/8/layout/process3"/>
    <dgm:cxn modelId="{81C0C948-5527-594A-BF96-8BF65AA417A9}" type="presOf" srcId="{B732D187-A486-AF40-A94D-3D8FDE3AAB2C}" destId="{D9771116-1B9B-DC4C-AF12-7698E2D5114D}" srcOrd="1" destOrd="0" presId="urn:microsoft.com/office/officeart/2005/8/layout/process3"/>
    <dgm:cxn modelId="{026FAF6D-9C73-3E46-967E-0C9D11037730}" type="presOf" srcId="{8C90B16A-FB4E-4A4C-81C5-DAA4612830EA}" destId="{CF3D1380-552E-834D-96AD-AA0F1D2B2056}" srcOrd="0" destOrd="0" presId="urn:microsoft.com/office/officeart/2005/8/layout/process3"/>
    <dgm:cxn modelId="{A93E3E53-6225-734A-B969-FB4256C72B6A}" type="presOf" srcId="{2318542A-AB3C-2740-824C-E84000601922}" destId="{30BDD0D0-7D5C-094A-83A5-06A634243B01}" srcOrd="1" destOrd="0" presId="urn:microsoft.com/office/officeart/2005/8/layout/process3"/>
    <dgm:cxn modelId="{014BA658-740C-1641-A567-8CE8C5570EB8}" type="presOf" srcId="{3E38FFAC-DAB9-124A-BD47-A66D4185BAF1}" destId="{8179B93E-7CE4-1948-87B5-DE1AC2739EA1}" srcOrd="0" destOrd="1" presId="urn:microsoft.com/office/officeart/2005/8/layout/process3"/>
    <dgm:cxn modelId="{C97C207A-172A-7847-95AB-941EEA415812}" srcId="{932BB81E-378F-5347-AEEE-14A62AF4D40A}" destId="{34F0484F-9EA7-4E4A-A15A-E85472B23ACD}" srcOrd="3" destOrd="0" parTransId="{A9662707-2CD9-C046-B569-F3ECD5D4A071}" sibTransId="{6A6E91A9-3E03-1542-9921-D2144DDC307F}"/>
    <dgm:cxn modelId="{7CE6C67D-D6F8-E54B-8061-BC22ABDFCDDE}" type="presOf" srcId="{09257B6E-A0B9-8D44-8BB7-377FA3417E50}" destId="{6D039669-AB36-2C48-BD41-F25B57A6A20A}" srcOrd="0" destOrd="3" presId="urn:microsoft.com/office/officeart/2005/8/layout/process3"/>
    <dgm:cxn modelId="{02F22693-09BD-D148-A69E-6E6E6A419BE8}" type="presOf" srcId="{2318542A-AB3C-2740-824C-E84000601922}" destId="{79D1756D-B41F-F949-B1AC-AB382C240EA2}" srcOrd="0" destOrd="0" presId="urn:microsoft.com/office/officeart/2005/8/layout/process3"/>
    <dgm:cxn modelId="{64ACBA93-E08C-A14E-9D5C-705FF14EEF5C}" type="presOf" srcId="{B732D187-A486-AF40-A94D-3D8FDE3AAB2C}" destId="{D9BFEDF4-3701-0C4E-9F39-B181CC02A0A2}" srcOrd="0" destOrd="0" presId="urn:microsoft.com/office/officeart/2005/8/layout/process3"/>
    <dgm:cxn modelId="{52C5679E-7ED5-B543-BB77-D8AF0F583BC6}" type="presOf" srcId="{4EFD5197-021F-FD4B-ACF6-22F434E6B449}" destId="{A885D6A9-4146-A24B-9D0A-1222F331DF8E}" srcOrd="1" destOrd="0" presId="urn:microsoft.com/office/officeart/2005/8/layout/process3"/>
    <dgm:cxn modelId="{FCC65DA5-282A-5748-9DC9-3577B375067C}" srcId="{B732D187-A486-AF40-A94D-3D8FDE3AAB2C}" destId="{6959205C-6633-2944-A0CF-8D01C9D8A7B0}" srcOrd="1" destOrd="0" parTransId="{ED9CEBC2-3CFA-1C40-8B09-6B5A6E8B14AF}" sibTransId="{9166B5E4-EE52-C04B-BB48-1B3A199A1BB0}"/>
    <dgm:cxn modelId="{D56FA4A5-5A3D-AE4E-93CB-B2F2B5E93899}" srcId="{86BE824A-F60B-464B-8094-17A0082A2966}" destId="{2947438D-47A9-1041-AD5F-1A33025B025E}" srcOrd="2" destOrd="0" parTransId="{640AE22B-9A6F-C444-9D66-73785E01E7E2}" sibTransId="{B65C0927-F96A-524F-BE64-06A960B23788}"/>
    <dgm:cxn modelId="{72D7EFA9-B7F7-DF48-98B3-F788E638CDC7}" type="presOf" srcId="{D01A0F3B-134D-9543-AE09-CA11922B677B}" destId="{8179B93E-7CE4-1948-87B5-DE1AC2739EA1}" srcOrd="0" destOrd="3" presId="urn:microsoft.com/office/officeart/2005/8/layout/process3"/>
    <dgm:cxn modelId="{249062AB-12E9-9E48-9341-936EF41496CE}" srcId="{86BE824A-F60B-464B-8094-17A0082A2966}" destId="{3E38FFAC-DAB9-124A-BD47-A66D4185BAF1}" srcOrd="1" destOrd="0" parTransId="{D72EAC99-F79C-7541-A2A6-927B171F369B}" sibTransId="{06884068-C81D-6645-A28C-18C26BF103A4}"/>
    <dgm:cxn modelId="{2115D3B0-8E0C-BC45-ADEA-2878B3CD00A0}" type="presOf" srcId="{2947438D-47A9-1041-AD5F-1A33025B025E}" destId="{8179B93E-7CE4-1948-87B5-DE1AC2739EA1}" srcOrd="0" destOrd="2" presId="urn:microsoft.com/office/officeart/2005/8/layout/process3"/>
    <dgm:cxn modelId="{4FDDDAB6-FC32-6A42-9070-3D985B46A101}" srcId="{34F0484F-9EA7-4E4A-A15A-E85472B23ACD}" destId="{8C90B16A-FB4E-4A4C-81C5-DAA4612830EA}" srcOrd="0" destOrd="0" parTransId="{6413BCEF-13F8-E140-A498-BD83E600B141}" sibTransId="{93C331D4-D3AD-DD4D-AF0F-0E50525E1429}"/>
    <dgm:cxn modelId="{C9947EB7-F691-9E44-8AD2-D4FF8F4CD641}" srcId="{932BB81E-378F-5347-AEEE-14A62AF4D40A}" destId="{86BE824A-F60B-464B-8094-17A0082A2966}" srcOrd="2" destOrd="0" parTransId="{B0565526-2D1C-A94E-B3FD-0619BEED5B5A}" sibTransId="{2318542A-AB3C-2740-824C-E84000601922}"/>
    <dgm:cxn modelId="{EC3AE7B9-9070-BB4E-87B2-52254E33BB42}" type="presOf" srcId="{4EFD5197-021F-FD4B-ACF6-22F434E6B449}" destId="{705F20F0-D19B-EA4F-8151-2A8514FAE164}" srcOrd="0" destOrd="0" presId="urn:microsoft.com/office/officeart/2005/8/layout/process3"/>
    <dgm:cxn modelId="{71393FBE-67B7-A44D-AC25-720F5BA19070}" type="presOf" srcId="{BAB75699-7ED1-2D4E-8E5D-757CBED98162}" destId="{E03B2838-BE69-5D46-B6C8-746698A10D3C}" srcOrd="0" destOrd="0" presId="urn:microsoft.com/office/officeart/2005/8/layout/process3"/>
    <dgm:cxn modelId="{E9B764BE-3CF7-494B-818F-212249F6EBF4}" srcId="{86BE824A-F60B-464B-8094-17A0082A2966}" destId="{8C236359-01F6-8940-908C-1DBD700EE518}" srcOrd="0" destOrd="0" parTransId="{63D21CB3-8340-4445-8342-DA18010CED62}" sibTransId="{CBC4B4A8-9223-0D49-98CA-3633E5445D8A}"/>
    <dgm:cxn modelId="{5C6704CF-8687-8542-BD12-D799B6C8F0C4}" type="presOf" srcId="{05145E83-A02B-A449-BA2D-0DD2C6FF5060}" destId="{6D039669-AB36-2C48-BD41-F25B57A6A20A}" srcOrd="0" destOrd="0" presId="urn:microsoft.com/office/officeart/2005/8/layout/process3"/>
    <dgm:cxn modelId="{BD5C55CF-6C55-F24A-A4CC-ADC2A29B4083}" type="presOf" srcId="{8C236359-01F6-8940-908C-1DBD700EE518}" destId="{8179B93E-7CE4-1948-87B5-DE1AC2739EA1}" srcOrd="0" destOrd="0" presId="urn:microsoft.com/office/officeart/2005/8/layout/process3"/>
    <dgm:cxn modelId="{D78B84CF-96E6-0546-9D26-E41E5FBF4E27}" type="presOf" srcId="{6959205C-6633-2944-A0CF-8D01C9D8A7B0}" destId="{6D039669-AB36-2C48-BD41-F25B57A6A20A}" srcOrd="0" destOrd="1" presId="urn:microsoft.com/office/officeart/2005/8/layout/process3"/>
    <dgm:cxn modelId="{371EF0D3-3478-5E41-B173-C2F5CD7AC23D}" srcId="{B732D187-A486-AF40-A94D-3D8FDE3AAB2C}" destId="{C4653302-3F93-574B-8B94-36AA2C23752B}" srcOrd="2" destOrd="0" parTransId="{DE914C52-09A4-094C-A1A5-F2D7AAD8FBDE}" sibTransId="{43649864-AFFF-224E-BFD0-684051C618F1}"/>
    <dgm:cxn modelId="{DCED6AD4-034A-9A4E-8289-FB5CF48E6F38}" srcId="{2947438D-47A9-1041-AD5F-1A33025B025E}" destId="{D01A0F3B-134D-9543-AE09-CA11922B677B}" srcOrd="0" destOrd="0" parTransId="{782B5BB5-3811-7746-B40E-DE9DD6A47CF6}" sibTransId="{1925281F-3838-F54F-BBCB-BED79A07336B}"/>
    <dgm:cxn modelId="{5E4790DA-3CF9-704E-84BB-66C008A65408}" type="presOf" srcId="{629C5E02-097A-D644-88CD-E2D165E7D0D6}" destId="{C2C259C6-B5BC-0B4E-8BD6-82ED8832793A}" srcOrd="1" destOrd="0" presId="urn:microsoft.com/office/officeart/2005/8/layout/process3"/>
    <dgm:cxn modelId="{56E2ECDE-EC9B-7642-BF1B-3BB4A07C3652}" srcId="{86BE824A-F60B-464B-8094-17A0082A2966}" destId="{060815CE-FD7B-374C-8640-B6910990B12B}" srcOrd="4" destOrd="0" parTransId="{0F0DBD95-D61A-AD43-8200-D6410FF314F8}" sibTransId="{1BDBE439-413A-8040-B28C-8AA5A4144BE9}"/>
    <dgm:cxn modelId="{94B525F7-EC76-A441-8F5A-73260AD15864}" srcId="{86BE824A-F60B-464B-8094-17A0082A2966}" destId="{A43A1BE6-F0A9-AA4D-8D95-9826A6B8AAC2}" srcOrd="3" destOrd="0" parTransId="{1FF82F83-DCA7-4A4D-8D93-C17BCD28E181}" sibTransId="{35F6305B-93F2-E740-AD79-AED6913551D2}"/>
    <dgm:cxn modelId="{FF70C7F7-2743-C247-9D3E-92B217A4B545}" type="presOf" srcId="{C4653302-3F93-574B-8B94-36AA2C23752B}" destId="{6D039669-AB36-2C48-BD41-F25B57A6A20A}" srcOrd="0" destOrd="2" presId="urn:microsoft.com/office/officeart/2005/8/layout/process3"/>
    <dgm:cxn modelId="{C852E6F9-BC7A-9D4E-BF70-9C7E4989D7A4}" type="presOf" srcId="{932BB81E-378F-5347-AEEE-14A62AF4D40A}" destId="{1B7ABECC-11B8-554E-90C1-C54DBA1C1AB8}" srcOrd="0" destOrd="0" presId="urn:microsoft.com/office/officeart/2005/8/layout/process3"/>
    <dgm:cxn modelId="{8025F79F-22D2-8445-AD8F-812145B4B889}" type="presParOf" srcId="{1B7ABECC-11B8-554E-90C1-C54DBA1C1AB8}" destId="{251C421C-5F1D-D740-83A9-2DDE4C82E2DD}" srcOrd="0" destOrd="0" presId="urn:microsoft.com/office/officeart/2005/8/layout/process3"/>
    <dgm:cxn modelId="{0FBDDA69-95FD-254B-B315-A8E5E25C60C0}" type="presParOf" srcId="{251C421C-5F1D-D740-83A9-2DDE4C82E2DD}" destId="{D9BFEDF4-3701-0C4E-9F39-B181CC02A0A2}" srcOrd="0" destOrd="0" presId="urn:microsoft.com/office/officeart/2005/8/layout/process3"/>
    <dgm:cxn modelId="{64E8A916-5109-A549-8F1D-51FBB6DC01C5}" type="presParOf" srcId="{251C421C-5F1D-D740-83A9-2DDE4C82E2DD}" destId="{D9771116-1B9B-DC4C-AF12-7698E2D5114D}" srcOrd="1" destOrd="0" presId="urn:microsoft.com/office/officeart/2005/8/layout/process3"/>
    <dgm:cxn modelId="{2326F2DA-EAEC-3845-99B3-99632673CF1C}" type="presParOf" srcId="{251C421C-5F1D-D740-83A9-2DDE4C82E2DD}" destId="{6D039669-AB36-2C48-BD41-F25B57A6A20A}" srcOrd="2" destOrd="0" presId="urn:microsoft.com/office/officeart/2005/8/layout/process3"/>
    <dgm:cxn modelId="{2F4A7655-C189-2649-AB05-249B1C4AC689}" type="presParOf" srcId="{1B7ABECC-11B8-554E-90C1-C54DBA1C1AB8}" destId="{E03B2838-BE69-5D46-B6C8-746698A10D3C}" srcOrd="1" destOrd="0" presId="urn:microsoft.com/office/officeart/2005/8/layout/process3"/>
    <dgm:cxn modelId="{E44A0BCC-2E47-1A4F-A115-19BDE215F384}" type="presParOf" srcId="{E03B2838-BE69-5D46-B6C8-746698A10D3C}" destId="{A76227B2-2AD6-324B-B4EE-FFB2C6B25A39}" srcOrd="0" destOrd="0" presId="urn:microsoft.com/office/officeart/2005/8/layout/process3"/>
    <dgm:cxn modelId="{3C2D233C-AC39-2A48-B543-A41C9F8EE836}" type="presParOf" srcId="{1B7ABECC-11B8-554E-90C1-C54DBA1C1AB8}" destId="{C4483A36-BB85-2846-A6EE-66C7A01FAD5C}" srcOrd="2" destOrd="0" presId="urn:microsoft.com/office/officeart/2005/8/layout/process3"/>
    <dgm:cxn modelId="{485EF2EB-F408-9740-A608-B2592829D853}" type="presParOf" srcId="{C4483A36-BB85-2846-A6EE-66C7A01FAD5C}" destId="{98BF905B-8456-EB4C-BDDD-B969D08039AA}" srcOrd="0" destOrd="0" presId="urn:microsoft.com/office/officeart/2005/8/layout/process3"/>
    <dgm:cxn modelId="{84898310-9F3E-4445-9519-01315FA506BC}" type="presParOf" srcId="{C4483A36-BB85-2846-A6EE-66C7A01FAD5C}" destId="{C2C259C6-B5BC-0B4E-8BD6-82ED8832793A}" srcOrd="1" destOrd="0" presId="urn:microsoft.com/office/officeart/2005/8/layout/process3"/>
    <dgm:cxn modelId="{760376F5-1225-4C41-866A-4FCD88BA6B9B}" type="presParOf" srcId="{C4483A36-BB85-2846-A6EE-66C7A01FAD5C}" destId="{1AFDC8A4-D542-6945-87FF-5DB48DD8C77E}" srcOrd="2" destOrd="0" presId="urn:microsoft.com/office/officeart/2005/8/layout/process3"/>
    <dgm:cxn modelId="{51AF4F29-58AB-1345-965B-173CA5CC109C}" type="presParOf" srcId="{1B7ABECC-11B8-554E-90C1-C54DBA1C1AB8}" destId="{705F20F0-D19B-EA4F-8151-2A8514FAE164}" srcOrd="3" destOrd="0" presId="urn:microsoft.com/office/officeart/2005/8/layout/process3"/>
    <dgm:cxn modelId="{A3FCEC17-C8BD-8F45-AFBD-8A22A3B5A2C5}" type="presParOf" srcId="{705F20F0-D19B-EA4F-8151-2A8514FAE164}" destId="{A885D6A9-4146-A24B-9D0A-1222F331DF8E}" srcOrd="0" destOrd="0" presId="urn:microsoft.com/office/officeart/2005/8/layout/process3"/>
    <dgm:cxn modelId="{EBB55005-57C5-7C46-BE9C-404CB379724E}" type="presParOf" srcId="{1B7ABECC-11B8-554E-90C1-C54DBA1C1AB8}" destId="{77FB5CCE-DC97-4845-B078-6486AFE0955D}" srcOrd="4" destOrd="0" presId="urn:microsoft.com/office/officeart/2005/8/layout/process3"/>
    <dgm:cxn modelId="{4C8805FB-E254-A047-A6D1-E70D1F6A7F8B}" type="presParOf" srcId="{77FB5CCE-DC97-4845-B078-6486AFE0955D}" destId="{3F213F7A-FF8E-524A-AB0F-040A5A935F96}" srcOrd="0" destOrd="0" presId="urn:microsoft.com/office/officeart/2005/8/layout/process3"/>
    <dgm:cxn modelId="{FA4C6C75-9716-E644-92DF-E75DA1A8C6CC}" type="presParOf" srcId="{77FB5CCE-DC97-4845-B078-6486AFE0955D}" destId="{DB82E6B2-9EE3-2E49-AE97-0802A88CD1AD}" srcOrd="1" destOrd="0" presId="urn:microsoft.com/office/officeart/2005/8/layout/process3"/>
    <dgm:cxn modelId="{7F5FF230-ECD3-6D41-AE54-33B3D2B32C24}" type="presParOf" srcId="{77FB5CCE-DC97-4845-B078-6486AFE0955D}" destId="{8179B93E-7CE4-1948-87B5-DE1AC2739EA1}" srcOrd="2" destOrd="0" presId="urn:microsoft.com/office/officeart/2005/8/layout/process3"/>
    <dgm:cxn modelId="{59DC210D-158A-614D-B70A-7C574310A3BB}" type="presParOf" srcId="{1B7ABECC-11B8-554E-90C1-C54DBA1C1AB8}" destId="{79D1756D-B41F-F949-B1AC-AB382C240EA2}" srcOrd="5" destOrd="0" presId="urn:microsoft.com/office/officeart/2005/8/layout/process3"/>
    <dgm:cxn modelId="{F54F7C50-7704-FA45-9A59-6C483C95FD80}" type="presParOf" srcId="{79D1756D-B41F-F949-B1AC-AB382C240EA2}" destId="{30BDD0D0-7D5C-094A-83A5-06A634243B01}" srcOrd="0" destOrd="0" presId="urn:microsoft.com/office/officeart/2005/8/layout/process3"/>
    <dgm:cxn modelId="{C93C3C17-E5B5-6A4E-A8A5-8726A981243D}" type="presParOf" srcId="{1B7ABECC-11B8-554E-90C1-C54DBA1C1AB8}" destId="{3A861FC2-9EBC-FF48-A4BA-F73054440935}" srcOrd="6" destOrd="0" presId="urn:microsoft.com/office/officeart/2005/8/layout/process3"/>
    <dgm:cxn modelId="{950FCAA0-5A0F-D042-862F-E825C94984D5}" type="presParOf" srcId="{3A861FC2-9EBC-FF48-A4BA-F73054440935}" destId="{5F7A5DB5-14F4-2B47-8C43-4F0D87107049}" srcOrd="0" destOrd="0" presId="urn:microsoft.com/office/officeart/2005/8/layout/process3"/>
    <dgm:cxn modelId="{C2D328C3-2287-9740-B283-F41A6C0C8C6D}" type="presParOf" srcId="{3A861FC2-9EBC-FF48-A4BA-F73054440935}" destId="{6D8720B1-63A3-954E-8A48-66D7EA37A30C}" srcOrd="1" destOrd="0" presId="urn:microsoft.com/office/officeart/2005/8/layout/process3"/>
    <dgm:cxn modelId="{308510A1-8D2D-E849-9AA5-DC529AAB7BD7}" type="presParOf" srcId="{3A861FC2-9EBC-FF48-A4BA-F73054440935}" destId="{CF3D1380-552E-834D-96AD-AA0F1D2B205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116-1B9B-DC4C-AF12-7698E2D5114D}">
      <dsp:nvSpPr>
        <dsp:cNvPr id="0" name=""/>
        <dsp:cNvSpPr/>
      </dsp:nvSpPr>
      <dsp:spPr>
        <a:xfrm>
          <a:off x="1633" y="66976"/>
          <a:ext cx="1832149" cy="7775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Time of Injury</a:t>
          </a:r>
        </a:p>
      </dsp:txBody>
      <dsp:txXfrm>
        <a:off x="1633" y="66976"/>
        <a:ext cx="1832149" cy="518400"/>
      </dsp:txXfrm>
    </dsp:sp>
    <dsp:sp modelId="{6D039669-AB36-2C48-BD41-F25B57A6A20A}">
      <dsp:nvSpPr>
        <dsp:cNvPr id="0" name=""/>
        <dsp:cNvSpPr/>
      </dsp:nvSpPr>
      <dsp:spPr>
        <a:xfrm>
          <a:off x="167982" y="446383"/>
          <a:ext cx="2249971" cy="28994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88913" lvl="1" indent="-171450" algn="l" defTabSz="755650">
            <a:lnSpc>
              <a:spcPct val="90000"/>
            </a:lnSpc>
            <a:spcBef>
              <a:spcPct val="0"/>
            </a:spcBef>
            <a:spcAft>
              <a:spcPct val="15000"/>
            </a:spcAft>
            <a:buChar char="•"/>
            <a:tabLst/>
          </a:pPr>
          <a:r>
            <a:rPr lang="en-US" sz="1700" kern="1200" dirty="0">
              <a:solidFill>
                <a:schemeClr val="tx1"/>
              </a:solidFill>
            </a:rPr>
            <a:t>Conventional Imaging</a:t>
          </a:r>
        </a:p>
        <a:p>
          <a:pPr marL="188913" lvl="1" indent="-171450" algn="l" defTabSz="755650">
            <a:lnSpc>
              <a:spcPct val="90000"/>
            </a:lnSpc>
            <a:spcBef>
              <a:spcPct val="0"/>
            </a:spcBef>
            <a:spcAft>
              <a:spcPct val="15000"/>
            </a:spcAft>
            <a:buChar char="•"/>
            <a:tabLst/>
          </a:pPr>
          <a:r>
            <a:rPr lang="en-US" sz="1700" kern="1200" dirty="0">
              <a:solidFill>
                <a:schemeClr val="tx1"/>
              </a:solidFill>
            </a:rPr>
            <a:t>Quantitative Imaging</a:t>
          </a:r>
        </a:p>
        <a:p>
          <a:pPr marL="188913" lvl="1" indent="-171450" algn="l" defTabSz="755650">
            <a:lnSpc>
              <a:spcPct val="90000"/>
            </a:lnSpc>
            <a:spcBef>
              <a:spcPct val="0"/>
            </a:spcBef>
            <a:spcAft>
              <a:spcPct val="15000"/>
            </a:spcAft>
            <a:buChar char="•"/>
            <a:tabLst/>
          </a:pPr>
          <a:r>
            <a:rPr lang="en-US" sz="1700" kern="1200" dirty="0">
              <a:solidFill>
                <a:schemeClr val="tx1"/>
              </a:solidFill>
            </a:rPr>
            <a:t>Clinical assessment</a:t>
          </a:r>
        </a:p>
        <a:p>
          <a:pPr marL="17463" lvl="2" indent="285750" algn="l" defTabSz="755650">
            <a:lnSpc>
              <a:spcPct val="90000"/>
            </a:lnSpc>
            <a:spcBef>
              <a:spcPct val="0"/>
            </a:spcBef>
            <a:spcAft>
              <a:spcPct val="15000"/>
            </a:spcAft>
            <a:buChar char="•"/>
            <a:tabLst/>
          </a:pPr>
          <a:r>
            <a:rPr lang="en-US" sz="1700" kern="1200" dirty="0">
              <a:solidFill>
                <a:schemeClr val="tx1"/>
              </a:solidFill>
            </a:rPr>
            <a:t>Pain</a:t>
          </a:r>
          <a:br>
            <a:rPr lang="en-US" sz="1700" kern="1200" dirty="0">
              <a:solidFill>
                <a:schemeClr val="tx1"/>
              </a:solidFill>
            </a:rPr>
          </a:br>
          <a:br>
            <a:rPr lang="en-US" sz="1700" kern="1200" dirty="0">
              <a:solidFill>
                <a:schemeClr val="tx1"/>
              </a:solidFill>
            </a:rPr>
          </a:br>
          <a:r>
            <a:rPr lang="en-US" sz="1700" kern="1200" dirty="0">
              <a:solidFill>
                <a:schemeClr val="tx1"/>
              </a:solidFill>
            </a:rPr>
            <a:t>*Within 7 days of injury</a:t>
          </a:r>
        </a:p>
      </dsp:txBody>
      <dsp:txXfrm>
        <a:off x="233881" y="512282"/>
        <a:ext cx="2118173" cy="2767643"/>
      </dsp:txXfrm>
    </dsp:sp>
    <dsp:sp modelId="{E03B2838-BE69-5D46-B6C8-746698A10D3C}">
      <dsp:nvSpPr>
        <dsp:cNvPr id="0" name=""/>
        <dsp:cNvSpPr/>
      </dsp:nvSpPr>
      <dsp:spPr>
        <a:xfrm rot="21583610">
          <a:off x="2163754" y="90491"/>
          <a:ext cx="699554" cy="45615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63755" y="182047"/>
        <a:ext cx="562708" cy="273692"/>
      </dsp:txXfrm>
    </dsp:sp>
    <dsp:sp modelId="{C2C259C6-B5BC-0B4E-8BD6-82ED8832793A}">
      <dsp:nvSpPr>
        <dsp:cNvPr id="0" name=""/>
        <dsp:cNvSpPr/>
      </dsp:nvSpPr>
      <dsp:spPr>
        <a:xfrm>
          <a:off x="3153683" y="51948"/>
          <a:ext cx="1832149" cy="777599"/>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Rehabilitation</a:t>
          </a:r>
        </a:p>
      </dsp:txBody>
      <dsp:txXfrm>
        <a:off x="3153683" y="51948"/>
        <a:ext cx="1832149" cy="518400"/>
      </dsp:txXfrm>
    </dsp:sp>
    <dsp:sp modelId="{1AFDC8A4-D542-6945-87FF-5DB48DD8C77E}">
      <dsp:nvSpPr>
        <dsp:cNvPr id="0" name=""/>
        <dsp:cNvSpPr/>
      </dsp:nvSpPr>
      <dsp:spPr>
        <a:xfrm>
          <a:off x="3342118" y="426936"/>
          <a:ext cx="2320087" cy="295955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bg1">
                  <a:lumMod val="50000"/>
                </a:schemeClr>
              </a:solidFill>
            </a:rPr>
            <a:t>Individualized program led by athletic trainer using standardized guidelines</a:t>
          </a:r>
        </a:p>
      </dsp:txBody>
      <dsp:txXfrm>
        <a:off x="3410071" y="494889"/>
        <a:ext cx="2184181" cy="2823647"/>
      </dsp:txXfrm>
    </dsp:sp>
    <dsp:sp modelId="{705F20F0-D19B-EA4F-8151-2A8514FAE164}">
      <dsp:nvSpPr>
        <dsp:cNvPr id="0" name=""/>
        <dsp:cNvSpPr/>
      </dsp:nvSpPr>
      <dsp:spPr>
        <a:xfrm rot="11044">
          <a:off x="5324570" y="88256"/>
          <a:ext cx="718131" cy="45615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24570" y="179266"/>
        <a:ext cx="581285" cy="273692"/>
      </dsp:txXfrm>
    </dsp:sp>
    <dsp:sp modelId="{DB82E6B2-9EE3-2E49-AE97-0802A88CD1AD}">
      <dsp:nvSpPr>
        <dsp:cNvPr id="0" name=""/>
        <dsp:cNvSpPr/>
      </dsp:nvSpPr>
      <dsp:spPr>
        <a:xfrm>
          <a:off x="6340791" y="62187"/>
          <a:ext cx="1832149" cy="7775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Return to Sport</a:t>
          </a:r>
        </a:p>
      </dsp:txBody>
      <dsp:txXfrm>
        <a:off x="6340791" y="62187"/>
        <a:ext cx="1832149" cy="518400"/>
      </dsp:txXfrm>
    </dsp:sp>
    <dsp:sp modelId="{8179B93E-7CE4-1948-87B5-DE1AC2739EA1}">
      <dsp:nvSpPr>
        <dsp:cNvPr id="0" name=""/>
        <dsp:cNvSpPr/>
      </dsp:nvSpPr>
      <dsp:spPr>
        <a:xfrm>
          <a:off x="6512324" y="427226"/>
          <a:ext cx="2239601" cy="291859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ts val="0"/>
            </a:spcAft>
            <a:buChar char="•"/>
          </a:pPr>
          <a:r>
            <a:rPr lang="en-US" sz="1700" kern="1200" dirty="0">
              <a:solidFill>
                <a:schemeClr val="tx1"/>
              </a:solidFill>
            </a:rPr>
            <a:t>Conventional Imaging</a:t>
          </a:r>
          <a:endParaRPr lang="en-US" sz="1700" kern="1200" dirty="0"/>
        </a:p>
        <a:p>
          <a:pPr marL="171450" lvl="1" indent="-171450" algn="l" defTabSz="755650">
            <a:lnSpc>
              <a:spcPct val="90000"/>
            </a:lnSpc>
            <a:spcBef>
              <a:spcPct val="0"/>
            </a:spcBef>
            <a:spcAft>
              <a:spcPts val="0"/>
            </a:spcAft>
            <a:buChar char="•"/>
          </a:pPr>
          <a:r>
            <a:rPr lang="en-US" sz="1700" kern="1200" dirty="0">
              <a:solidFill>
                <a:schemeClr val="tx1"/>
              </a:solidFill>
            </a:rPr>
            <a:t>Quantitative Imaging</a:t>
          </a:r>
        </a:p>
        <a:p>
          <a:pPr marL="171450" lvl="1" indent="-171450" algn="l" defTabSz="755650">
            <a:lnSpc>
              <a:spcPct val="90000"/>
            </a:lnSpc>
            <a:spcBef>
              <a:spcPct val="0"/>
            </a:spcBef>
            <a:spcAft>
              <a:spcPts val="0"/>
            </a:spcAft>
            <a:buChar char="•"/>
          </a:pPr>
          <a:r>
            <a:rPr lang="en-US" sz="1700" kern="1200" dirty="0"/>
            <a:t>Clinical assessment</a:t>
          </a:r>
        </a:p>
        <a:p>
          <a:pPr marL="342900" lvl="2" indent="-171450" algn="l" defTabSz="755650">
            <a:lnSpc>
              <a:spcPct val="90000"/>
            </a:lnSpc>
            <a:spcBef>
              <a:spcPct val="0"/>
            </a:spcBef>
            <a:spcAft>
              <a:spcPts val="0"/>
            </a:spcAft>
            <a:buChar char="•"/>
          </a:pPr>
          <a:r>
            <a:rPr lang="en-US" sz="1700" kern="1200" dirty="0"/>
            <a:t>Pain, ROM, Strength</a:t>
          </a:r>
        </a:p>
        <a:p>
          <a:pPr marL="171450" lvl="1" indent="-171450" algn="l" defTabSz="755650">
            <a:lnSpc>
              <a:spcPct val="90000"/>
            </a:lnSpc>
            <a:spcBef>
              <a:spcPct val="0"/>
            </a:spcBef>
            <a:spcAft>
              <a:spcPts val="0"/>
            </a:spcAft>
            <a:buChar char="•"/>
          </a:pPr>
          <a:r>
            <a:rPr lang="en-US" sz="1700" kern="1200" dirty="0"/>
            <a:t>Running Mechanics</a:t>
          </a:r>
        </a:p>
        <a:p>
          <a:pPr marL="171450" lvl="1" indent="-171450" algn="l" defTabSz="755650">
            <a:lnSpc>
              <a:spcPct val="100000"/>
            </a:lnSpc>
            <a:spcBef>
              <a:spcPct val="0"/>
            </a:spcBef>
            <a:spcAft>
              <a:spcPts val="0"/>
            </a:spcAft>
            <a:buChar char="•"/>
          </a:pPr>
          <a:r>
            <a:rPr lang="en-US" sz="1700" kern="1200" dirty="0"/>
            <a:t>Eccentric strength</a:t>
          </a:r>
        </a:p>
      </dsp:txBody>
      <dsp:txXfrm>
        <a:off x="6577920" y="492822"/>
        <a:ext cx="2108409" cy="2787406"/>
      </dsp:txXfrm>
    </dsp:sp>
    <dsp:sp modelId="{79D1756D-B41F-F949-B1AC-AB382C240EA2}">
      <dsp:nvSpPr>
        <dsp:cNvPr id="0" name=""/>
        <dsp:cNvSpPr/>
      </dsp:nvSpPr>
      <dsp:spPr>
        <a:xfrm rot="21591017">
          <a:off x="8501618" y="89148"/>
          <a:ext cx="696801" cy="45615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501618" y="180557"/>
        <a:ext cx="559955" cy="273692"/>
      </dsp:txXfrm>
    </dsp:sp>
    <dsp:sp modelId="{6D8720B1-63A3-954E-8A48-66D7EA37A30C}">
      <dsp:nvSpPr>
        <dsp:cNvPr id="0" name=""/>
        <dsp:cNvSpPr/>
      </dsp:nvSpPr>
      <dsp:spPr>
        <a:xfrm>
          <a:off x="9487655" y="53964"/>
          <a:ext cx="1832149" cy="7775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Monitor</a:t>
          </a:r>
        </a:p>
      </dsp:txBody>
      <dsp:txXfrm>
        <a:off x="9487655" y="53964"/>
        <a:ext cx="1832149" cy="518400"/>
      </dsp:txXfrm>
    </dsp:sp>
    <dsp:sp modelId="{CF3D1380-552E-834D-96AD-AA0F1D2B2056}">
      <dsp:nvSpPr>
        <dsp:cNvPr id="0" name=""/>
        <dsp:cNvSpPr/>
      </dsp:nvSpPr>
      <dsp:spPr>
        <a:xfrm>
          <a:off x="9729571" y="426927"/>
          <a:ext cx="1832149" cy="295148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Monitor and record reinjury with the assistance of teams’ athletic trainers</a:t>
          </a:r>
        </a:p>
      </dsp:txBody>
      <dsp:txXfrm>
        <a:off x="9783233" y="480589"/>
        <a:ext cx="1724825" cy="28441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E5FB1FA-B316-4F6C-AB0F-1F2F59987349}" type="datetimeFigureOut">
              <a:rPr lang="en-US" smtClean="0"/>
              <a:t>3/27/2021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92E38FE-5046-4B9E-92C0-5CA335C99693}" type="slidenum">
              <a:rPr lang="en-US" smtClean="0"/>
              <a:t>‹#›</a:t>
            </a:fld>
            <a:endParaRPr lang="en-US"/>
          </a:p>
        </p:txBody>
      </p:sp>
    </p:spTree>
    <p:extLst>
      <p:ext uri="{BB962C8B-B14F-4D97-AF65-F5344CB8AC3E}">
        <p14:creationId xmlns:p14="http://schemas.microsoft.com/office/powerpoint/2010/main" val="1605612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25EEEAD-967F-48DC-B1F2-78F9B16FEBD1}" type="datetimeFigureOut">
              <a:rPr lang="en-US" smtClean="0"/>
              <a:t>3/27/2021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AC71975-0F0D-4004-B4C3-34132A056A97}" type="slidenum">
              <a:rPr lang="en-US" smtClean="0"/>
              <a:t>‹#›</a:t>
            </a:fld>
            <a:endParaRPr lang="en-US"/>
          </a:p>
        </p:txBody>
      </p:sp>
    </p:spTree>
    <p:extLst>
      <p:ext uri="{BB962C8B-B14F-4D97-AF65-F5344CB8AC3E}">
        <p14:creationId xmlns:p14="http://schemas.microsoft.com/office/powerpoint/2010/main" val="3958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in preparation for full imaging meeting/recap next week</a:t>
            </a:r>
          </a:p>
        </p:txBody>
      </p:sp>
      <p:sp>
        <p:nvSpPr>
          <p:cNvPr id="4" name="Slide Number Placeholder 3"/>
          <p:cNvSpPr>
            <a:spLocks noGrp="1"/>
          </p:cNvSpPr>
          <p:nvPr>
            <p:ph type="sldNum" sz="quarter" idx="5"/>
          </p:nvPr>
        </p:nvSpPr>
        <p:spPr/>
        <p:txBody>
          <a:bodyPr/>
          <a:lstStyle/>
          <a:p>
            <a:fld id="{AAC71975-0F0D-4004-B4C3-34132A056A97}" type="slidenum">
              <a:rPr lang="en-US" smtClean="0"/>
              <a:t>1</a:t>
            </a:fld>
            <a:endParaRPr lang="en-US"/>
          </a:p>
        </p:txBody>
      </p:sp>
    </p:spTree>
    <p:extLst>
      <p:ext uri="{BB962C8B-B14F-4D97-AF65-F5344CB8AC3E}">
        <p14:creationId xmlns:p14="http://schemas.microsoft.com/office/powerpoint/2010/main" val="113208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Left</a:t>
            </a:r>
          </a:p>
          <a:p>
            <a:r>
              <a:rPr lang="en-US" dirty="0"/>
              <a:t>12 Right </a:t>
            </a:r>
          </a:p>
          <a:p>
            <a:endParaRPr lang="en-US" dirty="0"/>
          </a:p>
          <a:p>
            <a:pPr rtl="0" eaLnBrk="1" fontAlgn="t" latinLnBrk="0" hangingPunct="1"/>
            <a:r>
              <a:rPr lang="en-US" sz="1200" b="1" i="0" u="none" strike="noStrike" kern="1200" dirty="0">
                <a:solidFill>
                  <a:schemeClr val="tx1"/>
                </a:solidFill>
                <a:effectLst/>
                <a:latin typeface="+mn-lt"/>
                <a:ea typeface="+mn-ea"/>
                <a:cs typeface="+mn-cs"/>
              </a:rPr>
              <a:t>Subsequent Injury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Ipsilateral (reinjury) - 5</a:t>
            </a:r>
          </a:p>
          <a:p>
            <a:pPr rtl="0" eaLnBrk="1" fontAlgn="t" latinLnBrk="0" hangingPunct="1"/>
            <a:r>
              <a:rPr lang="en-US" sz="1200" b="0" i="0" u="none" strike="noStrike" kern="1200" dirty="0">
                <a:solidFill>
                  <a:schemeClr val="tx1"/>
                </a:solidFill>
                <a:effectLst/>
                <a:latin typeface="+mn-lt"/>
                <a:ea typeface="+mn-ea"/>
                <a:cs typeface="+mn-cs"/>
              </a:rPr>
              <a:t>    Contralateral - 2</a:t>
            </a:r>
          </a:p>
          <a:p>
            <a:pPr rtl="0" eaLnBrk="1" fontAlgn="t" latinLnBrk="0" hangingPunct="1"/>
            <a:r>
              <a:rPr lang="en-US" sz="1200" b="0" i="0" u="none" strike="noStrike" kern="1200" dirty="0">
                <a:solidFill>
                  <a:schemeClr val="tx1"/>
                </a:solidFill>
                <a:effectLst/>
                <a:latin typeface="+mn-lt"/>
                <a:ea typeface="+mn-ea"/>
                <a:cs typeface="+mn-cs"/>
              </a:rPr>
              <a:t>    None on record - 14</a:t>
            </a:r>
          </a:p>
        </p:txBody>
      </p:sp>
      <p:sp>
        <p:nvSpPr>
          <p:cNvPr id="4" name="Slide Number Placeholder 3"/>
          <p:cNvSpPr>
            <a:spLocks noGrp="1"/>
          </p:cNvSpPr>
          <p:nvPr>
            <p:ph type="sldNum" sz="quarter" idx="5"/>
          </p:nvPr>
        </p:nvSpPr>
        <p:spPr/>
        <p:txBody>
          <a:bodyPr/>
          <a:lstStyle/>
          <a:p>
            <a:fld id="{AAC71975-0F0D-4004-B4C3-34132A056A97}" type="slidenum">
              <a:rPr lang="en-US" smtClean="0"/>
              <a:t>10</a:t>
            </a:fld>
            <a:endParaRPr lang="en-US"/>
          </a:p>
        </p:txBody>
      </p:sp>
    </p:spTree>
    <p:extLst>
      <p:ext uri="{BB962C8B-B14F-4D97-AF65-F5344CB8AC3E}">
        <p14:creationId xmlns:p14="http://schemas.microsoft.com/office/powerpoint/2010/main" val="393274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diffusion tensor is described using scalar metrics for statistical </a:t>
            </a:r>
            <a:r>
              <a:rPr lang="en-US" dirty="0" err="1"/>
              <a:t>analyeses</a:t>
            </a:r>
            <a:r>
              <a:rPr lang="en-US" dirty="0"/>
              <a:t>. One common scalar metric used to describe diffusion is FA. FA describes </a:t>
            </a:r>
            <a:r>
              <a:rPr lang="en-US" sz="1200" kern="1200" dirty="0">
                <a:solidFill>
                  <a:schemeClr val="tx1"/>
                </a:solidFill>
                <a:effectLst/>
                <a:latin typeface="+mn-lt"/>
                <a:ea typeface="+mn-ea"/>
                <a:cs typeface="+mn-cs"/>
              </a:rPr>
              <a:t>the degree of difference among the eigenvalues to  reflects diffusion anisotropy as shown in the equation. </a:t>
            </a:r>
          </a:p>
          <a:p>
            <a:r>
              <a:rPr lang="en-US" sz="1200" kern="1200" dirty="0">
                <a:solidFill>
                  <a:schemeClr val="tx1"/>
                </a:solidFill>
                <a:effectLst/>
                <a:latin typeface="+mn-lt"/>
                <a:ea typeface="+mn-ea"/>
                <a:cs typeface="+mn-cs"/>
              </a:rPr>
              <a:t>FA is a dimensionless scalar index ranging from 0 to 1 that is used to quantify diffusion anisotropy, with 0 representing a completely isotropic medium and 1 representing a cylindrically symmetric anisotropic medium</a:t>
            </a:r>
            <a:r>
              <a:rPr lang="en-US" dirty="0">
                <a:effectLst/>
              </a:rPr>
              <a:t> </a:t>
            </a:r>
          </a:p>
          <a:p>
            <a:r>
              <a:rPr lang="en-US" dirty="0">
                <a:effectLst/>
              </a:rPr>
              <a:t>When imaging damaged muscle fibers, we would expect to see a lower FA value in the involved limb. As evidenced by the initial analysis completed here. In red you see the involved limb demonstrated a lower FA value that the uninvolved. </a:t>
            </a:r>
            <a:endParaRPr lang="en-US" dirty="0"/>
          </a:p>
        </p:txBody>
      </p:sp>
      <p:sp>
        <p:nvSpPr>
          <p:cNvPr id="4" name="Slide Number Placeholder 3"/>
          <p:cNvSpPr>
            <a:spLocks noGrp="1"/>
          </p:cNvSpPr>
          <p:nvPr>
            <p:ph type="sldNum" sz="quarter" idx="5"/>
          </p:nvPr>
        </p:nvSpPr>
        <p:spPr/>
        <p:txBody>
          <a:bodyPr/>
          <a:lstStyle/>
          <a:p>
            <a:fld id="{AAC71975-0F0D-4004-B4C3-34132A056A97}" type="slidenum">
              <a:rPr lang="en-US" smtClean="0"/>
              <a:t>11</a:t>
            </a:fld>
            <a:endParaRPr lang="en-US"/>
          </a:p>
        </p:txBody>
      </p:sp>
    </p:spTree>
    <p:extLst>
      <p:ext uri="{BB962C8B-B14F-4D97-AF65-F5344CB8AC3E}">
        <p14:creationId xmlns:p14="http://schemas.microsoft.com/office/powerpoint/2010/main" val="51929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Diffusivity is calculated exactly as it sounds, by taking the average of the diffusion occurring in each direction. The difference between FA and the other diffusivity measures is that with injury, we now expect to see increased diffusivity of the involved region. </a:t>
            </a:r>
          </a:p>
        </p:txBody>
      </p:sp>
      <p:sp>
        <p:nvSpPr>
          <p:cNvPr id="4" name="Slide Number Placeholder 3"/>
          <p:cNvSpPr>
            <a:spLocks noGrp="1"/>
          </p:cNvSpPr>
          <p:nvPr>
            <p:ph type="sldNum" sz="quarter" idx="5"/>
          </p:nvPr>
        </p:nvSpPr>
        <p:spPr/>
        <p:txBody>
          <a:bodyPr/>
          <a:lstStyle/>
          <a:p>
            <a:fld id="{AAC71975-0F0D-4004-B4C3-34132A056A97}" type="slidenum">
              <a:rPr lang="en-US" smtClean="0"/>
              <a:t>12</a:t>
            </a:fld>
            <a:endParaRPr lang="en-US"/>
          </a:p>
        </p:txBody>
      </p:sp>
    </p:spTree>
    <p:extLst>
      <p:ext uri="{BB962C8B-B14F-4D97-AF65-F5344CB8AC3E}">
        <p14:creationId xmlns:p14="http://schemas.microsoft.com/office/powerpoint/2010/main" val="272498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Lambda1 represents the largest, also known as the principal eigenvalue. This variable is used to quantify the diffusion occurring along the fiber axis. Associated with each eigenvalue is an eigenvector to describe the direction of diffusion. The image you see here on the left is a color coded map representing information from the eigenvectors. In this map, blue represents CC, red ML, green AP. As expected, over the region of injury we see a deviation from the expected blue color to represent the CC direction of muscle fibers. Instead we see rainbow of colors. </a:t>
            </a:r>
          </a:p>
        </p:txBody>
      </p:sp>
      <p:sp>
        <p:nvSpPr>
          <p:cNvPr id="4" name="Slide Number Placeholder 3"/>
          <p:cNvSpPr>
            <a:spLocks noGrp="1"/>
          </p:cNvSpPr>
          <p:nvPr>
            <p:ph type="sldNum" sz="quarter" idx="5"/>
          </p:nvPr>
        </p:nvSpPr>
        <p:spPr/>
        <p:txBody>
          <a:bodyPr/>
          <a:lstStyle/>
          <a:p>
            <a:fld id="{AAC71975-0F0D-4004-B4C3-34132A056A97}" type="slidenum">
              <a:rPr lang="en-US" smtClean="0"/>
              <a:t>13</a:t>
            </a:fld>
            <a:endParaRPr lang="en-US"/>
          </a:p>
        </p:txBody>
      </p:sp>
    </p:spTree>
    <p:extLst>
      <p:ext uri="{BB962C8B-B14F-4D97-AF65-F5344CB8AC3E}">
        <p14:creationId xmlns:p14="http://schemas.microsoft.com/office/powerpoint/2010/main" val="122779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2 and L3 represent the intermediate and smallest eigenvalues, respectively and they correspond to water diffusion occurring transverse to the fiber axis. Similar trends exist in these values with decreased diffusivity on the involved limb</a:t>
            </a:r>
          </a:p>
        </p:txBody>
      </p:sp>
      <p:sp>
        <p:nvSpPr>
          <p:cNvPr id="4" name="Slide Number Placeholder 3"/>
          <p:cNvSpPr>
            <a:spLocks noGrp="1"/>
          </p:cNvSpPr>
          <p:nvPr>
            <p:ph type="sldNum" sz="quarter" idx="5"/>
          </p:nvPr>
        </p:nvSpPr>
        <p:spPr/>
        <p:txBody>
          <a:bodyPr/>
          <a:lstStyle/>
          <a:p>
            <a:fld id="{AAC71975-0F0D-4004-B4C3-34132A056A97}" type="slidenum">
              <a:rPr lang="en-US" smtClean="0"/>
              <a:t>14</a:t>
            </a:fld>
            <a:endParaRPr lang="en-US"/>
          </a:p>
        </p:txBody>
      </p:sp>
    </p:spTree>
    <p:extLst>
      <p:ext uri="{BB962C8B-B14F-4D97-AF65-F5344CB8AC3E}">
        <p14:creationId xmlns:p14="http://schemas.microsoft.com/office/powerpoint/2010/main" val="651134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Radial diffusivity is the average of diffusion occurring along the transverse axis and no surprise, a consisted increase in diffusion in the ROI is apparent here as well. </a:t>
            </a:r>
          </a:p>
        </p:txBody>
      </p:sp>
      <p:sp>
        <p:nvSpPr>
          <p:cNvPr id="4" name="Slide Number Placeholder 3"/>
          <p:cNvSpPr>
            <a:spLocks noGrp="1"/>
          </p:cNvSpPr>
          <p:nvPr>
            <p:ph type="sldNum" sz="quarter" idx="5"/>
          </p:nvPr>
        </p:nvSpPr>
        <p:spPr/>
        <p:txBody>
          <a:bodyPr/>
          <a:lstStyle/>
          <a:p>
            <a:fld id="{AAC71975-0F0D-4004-B4C3-34132A056A97}" type="slidenum">
              <a:rPr lang="en-US" smtClean="0"/>
              <a:t>15</a:t>
            </a:fld>
            <a:endParaRPr lang="en-US"/>
          </a:p>
        </p:txBody>
      </p:sp>
    </p:spTree>
    <p:extLst>
      <p:ext uri="{BB962C8B-B14F-4D97-AF65-F5344CB8AC3E}">
        <p14:creationId xmlns:p14="http://schemas.microsoft.com/office/powerpoint/2010/main" val="2481759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71975-0F0D-4004-B4C3-34132A056A97}" type="slidenum">
              <a:rPr lang="en-US" smtClean="0"/>
              <a:t>16</a:t>
            </a:fld>
            <a:endParaRPr lang="en-US"/>
          </a:p>
        </p:txBody>
      </p:sp>
    </p:spTree>
    <p:extLst>
      <p:ext uri="{BB962C8B-B14F-4D97-AF65-F5344CB8AC3E}">
        <p14:creationId xmlns:p14="http://schemas.microsoft.com/office/powerpoint/2010/main" val="254386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show upper portion </a:t>
            </a:r>
          </a:p>
          <a:p>
            <a:r>
              <a:rPr lang="en-US" dirty="0"/>
              <a:t>shim would be bad if did one whole sequence</a:t>
            </a:r>
          </a:p>
          <a:p>
            <a:r>
              <a:rPr lang="en-US" dirty="0"/>
              <a:t>TR somewhat of a limiting factor</a:t>
            </a:r>
          </a:p>
          <a:p>
            <a:endParaRPr lang="en-US" dirty="0"/>
          </a:p>
          <a:p>
            <a:r>
              <a:rPr lang="en-US" dirty="0"/>
              <a:t>Send Nagesh another subject with injury only in upper</a:t>
            </a:r>
          </a:p>
          <a:p>
            <a:r>
              <a:rPr lang="en-US" dirty="0"/>
              <a:t>MSK specific tractography criteria- FA threshold??</a:t>
            </a:r>
          </a:p>
          <a:p>
            <a:r>
              <a:rPr lang="en-US" dirty="0"/>
              <a:t>FA &lt;0.20</a:t>
            </a:r>
          </a:p>
          <a:p>
            <a:r>
              <a:rPr lang="en-US" dirty="0" err="1"/>
              <a:t>Derministic</a:t>
            </a:r>
            <a:r>
              <a:rPr lang="en-US" dirty="0"/>
              <a:t> </a:t>
            </a:r>
            <a:r>
              <a:rPr lang="en-US" dirty="0" err="1"/>
              <a:t>crteria</a:t>
            </a:r>
            <a:r>
              <a:rPr lang="en-US" dirty="0"/>
              <a:t> but future work would be probabilistic criteria</a:t>
            </a:r>
          </a:p>
          <a:p>
            <a:r>
              <a:rPr lang="en-US" dirty="0"/>
              <a:t>Then will try to derive </a:t>
            </a:r>
            <a:r>
              <a:rPr lang="en-US" dirty="0" err="1"/>
              <a:t>quantiative</a:t>
            </a:r>
            <a:r>
              <a:rPr lang="en-US" dirty="0"/>
              <a:t> muscle fiber length</a:t>
            </a:r>
          </a:p>
        </p:txBody>
      </p:sp>
      <p:sp>
        <p:nvSpPr>
          <p:cNvPr id="4" name="Slide Number Placeholder 3"/>
          <p:cNvSpPr>
            <a:spLocks noGrp="1"/>
          </p:cNvSpPr>
          <p:nvPr>
            <p:ph type="sldNum" sz="quarter" idx="5"/>
          </p:nvPr>
        </p:nvSpPr>
        <p:spPr/>
        <p:txBody>
          <a:bodyPr/>
          <a:lstStyle/>
          <a:p>
            <a:fld id="{AAC71975-0F0D-4004-B4C3-34132A056A97}" type="slidenum">
              <a:rPr lang="en-US" smtClean="0"/>
              <a:t>17</a:t>
            </a:fld>
            <a:endParaRPr lang="en-US"/>
          </a:p>
        </p:txBody>
      </p:sp>
    </p:spTree>
    <p:extLst>
      <p:ext uri="{BB962C8B-B14F-4D97-AF65-F5344CB8AC3E}">
        <p14:creationId xmlns:p14="http://schemas.microsoft.com/office/powerpoint/2010/main" val="373922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don’t have to tell any of you that MRI is considered a </a:t>
            </a:r>
            <a:r>
              <a:rPr lang="en-US" dirty="0" err="1"/>
              <a:t>valueable</a:t>
            </a:r>
            <a:r>
              <a:rPr lang="en-US" dirty="0"/>
              <a:t> tool for evaluating MSK injuries.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there is limited evidence to support the utility of… following HSI specifically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it’s time for a paradigm shift in MSK radiology and learn from our colleagues in neuroradiology who implement MRI in clinical practice as a scientific, quantitative measuring instrument as opposed to a subjective report indicating whether or not an injury is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MRI most common tool for evaluating soft tissue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based reviews indicate physicians and radiologists cannot provide an accurate prognosis following an HSI with conventional MRI findings</a:t>
            </a:r>
          </a:p>
          <a:p>
            <a:endParaRPr lang="en-US" dirty="0"/>
          </a:p>
          <a:p>
            <a:r>
              <a:rPr lang="en-US" dirty="0"/>
              <a:t>Paradigm shift- MRI is no longer just a camera but a scientific measuring instrument</a:t>
            </a:r>
          </a:p>
          <a:p>
            <a:r>
              <a:rPr lang="en-US" dirty="0"/>
              <a:t>Current technological advances related to quantitative applications of MRI have demonstrated significant clinical utility</a:t>
            </a:r>
          </a:p>
          <a:p>
            <a:pPr lvl="1"/>
            <a:r>
              <a:rPr lang="en-US" dirty="0"/>
              <a:t>Diffusion tensor imaging (DTI)</a:t>
            </a:r>
          </a:p>
          <a:p>
            <a:endParaRPr lang="en-US" dirty="0"/>
          </a:p>
        </p:txBody>
      </p:sp>
      <p:sp>
        <p:nvSpPr>
          <p:cNvPr id="4" name="Slide Number Placeholder 3"/>
          <p:cNvSpPr>
            <a:spLocks noGrp="1"/>
          </p:cNvSpPr>
          <p:nvPr>
            <p:ph type="sldNum" sz="quarter" idx="5"/>
          </p:nvPr>
        </p:nvSpPr>
        <p:spPr/>
        <p:txBody>
          <a:bodyPr/>
          <a:lstStyle/>
          <a:p>
            <a:fld id="{AAC71975-0F0D-4004-B4C3-34132A056A97}" type="slidenum">
              <a:rPr lang="en-US" smtClean="0"/>
              <a:t>2</a:t>
            </a:fld>
            <a:endParaRPr lang="en-US"/>
          </a:p>
        </p:txBody>
      </p:sp>
    </p:spTree>
    <p:extLst>
      <p:ext uri="{BB962C8B-B14F-4D97-AF65-F5344CB8AC3E}">
        <p14:creationId xmlns:p14="http://schemas.microsoft.com/office/powerpoint/2010/main" val="2307426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clinicians in the room are all too familiar with the questions, “How bad is it doc? When can I go back?” More often than not, our response is well it depends… </a:t>
            </a:r>
          </a:p>
          <a:p>
            <a:r>
              <a:rPr lang="en-US" dirty="0"/>
              <a:t>But there’s no clear consensus as to what the answer to that question depends on. </a:t>
            </a:r>
          </a:p>
          <a:p>
            <a:r>
              <a:rPr lang="en-US" dirty="0"/>
              <a:t>There are a few select muscle injury grading scales, but no agreement on which one to use. To help demonstrate each of these scales, you see here 3 athletes with different injury presentations on TOI MRI imaging fluid sensitive T2 images</a:t>
            </a:r>
          </a:p>
          <a:p>
            <a:endParaRPr lang="en-US" dirty="0"/>
          </a:p>
          <a:p>
            <a:r>
              <a:rPr lang="en-US" sz="1200" kern="1200" dirty="0">
                <a:solidFill>
                  <a:schemeClr val="tx1"/>
                </a:solidFill>
                <a:effectLst/>
                <a:latin typeface="+mn-lt"/>
                <a:ea typeface="+mn-ea"/>
                <a:cs typeface="+mn-cs"/>
              </a:rPr>
              <a:t>Grade 0: negative MRI without any visible pathology</a:t>
            </a:r>
          </a:p>
          <a:p>
            <a:r>
              <a:rPr lang="en-US" sz="1200" kern="1200" dirty="0">
                <a:solidFill>
                  <a:schemeClr val="tx1"/>
                </a:solidFill>
                <a:effectLst/>
                <a:latin typeface="+mn-lt"/>
                <a:ea typeface="+mn-ea"/>
                <a:cs typeface="+mn-cs"/>
              </a:rPr>
              <a:t>Grade 1: edema but no architectural distortion or tear</a:t>
            </a:r>
          </a:p>
          <a:p>
            <a:r>
              <a:rPr lang="en-US" sz="1200" kern="1200" dirty="0">
                <a:solidFill>
                  <a:schemeClr val="tx1"/>
                </a:solidFill>
                <a:effectLst/>
                <a:latin typeface="+mn-lt"/>
                <a:ea typeface="+mn-ea"/>
                <a:cs typeface="+mn-cs"/>
              </a:rPr>
              <a:t>Grade 2: architectural disruption indicating partial muscle tear</a:t>
            </a:r>
          </a:p>
          <a:p>
            <a:r>
              <a:rPr lang="en-US" sz="1200" kern="1200" dirty="0">
                <a:solidFill>
                  <a:schemeClr val="tx1"/>
                </a:solidFill>
                <a:effectLst/>
                <a:latin typeface="+mn-lt"/>
                <a:ea typeface="+mn-ea"/>
                <a:cs typeface="+mn-cs"/>
              </a:rPr>
              <a:t>Grade 3: total muscle or tendon rupture</a:t>
            </a:r>
          </a:p>
          <a:p>
            <a:r>
              <a:rPr lang="en-US" sz="1200" kern="1200" dirty="0">
                <a:solidFill>
                  <a:schemeClr val="tx1"/>
                </a:solidFill>
                <a:effectLst/>
                <a:latin typeface="+mn-lt"/>
                <a:ea typeface="+mn-ea"/>
                <a:cs typeface="+mn-cs"/>
              </a:rPr>
              <a:t>Grade 0: Negative MRI findings</a:t>
            </a:r>
          </a:p>
          <a:p>
            <a:r>
              <a:rPr lang="en-US" sz="1200" kern="1200" dirty="0">
                <a:solidFill>
                  <a:schemeClr val="tx1"/>
                </a:solidFill>
                <a:effectLst/>
                <a:latin typeface="+mn-lt"/>
                <a:ea typeface="+mn-ea"/>
                <a:cs typeface="+mn-cs"/>
              </a:rPr>
              <a:t>Grade 1: Small injuries (tears) to the muscle</a:t>
            </a:r>
          </a:p>
          <a:p>
            <a:r>
              <a:rPr lang="en-US" sz="1200" kern="1200" dirty="0">
                <a:solidFill>
                  <a:schemeClr val="tx1"/>
                </a:solidFill>
                <a:effectLst/>
                <a:latin typeface="+mn-lt"/>
                <a:ea typeface="+mn-ea"/>
                <a:cs typeface="+mn-cs"/>
              </a:rPr>
              <a:t>Grade 2: Moderate injuries (tear) to the muscle</a:t>
            </a:r>
          </a:p>
          <a:p>
            <a:r>
              <a:rPr lang="en-US" sz="1200" kern="1200" dirty="0">
                <a:solidFill>
                  <a:schemeClr val="tx1"/>
                </a:solidFill>
                <a:effectLst/>
                <a:latin typeface="+mn-lt"/>
                <a:ea typeface="+mn-ea"/>
                <a:cs typeface="+mn-cs"/>
              </a:rPr>
              <a:t>Grade 3: Extensive tears to the muscle</a:t>
            </a:r>
          </a:p>
          <a:p>
            <a:r>
              <a:rPr lang="en-US" sz="1200" kern="1200" dirty="0">
                <a:solidFill>
                  <a:schemeClr val="tx1"/>
                </a:solidFill>
                <a:effectLst/>
                <a:latin typeface="+mn-lt"/>
                <a:ea typeface="+mn-ea"/>
                <a:cs typeface="+mn-cs"/>
              </a:rPr>
              <a:t>Grade 4: Complete tears to either the muscle or tendon</a:t>
            </a:r>
          </a:p>
          <a:p>
            <a:r>
              <a:rPr lang="en-US" sz="1200" kern="1200" dirty="0">
                <a:solidFill>
                  <a:schemeClr val="tx1"/>
                </a:solidFill>
                <a:effectLst/>
                <a:latin typeface="+mn-lt"/>
                <a:ea typeface="+mn-ea"/>
                <a:cs typeface="+mn-cs"/>
              </a:rPr>
              <a:t>(myofascial, MT, </a:t>
            </a:r>
            <a:r>
              <a:rPr lang="en-US" sz="1200" kern="1200" dirty="0" err="1">
                <a:solidFill>
                  <a:schemeClr val="tx1"/>
                </a:solidFill>
                <a:effectLst/>
                <a:latin typeface="+mn-lt"/>
                <a:ea typeface="+mn-ea"/>
                <a:cs typeface="+mn-cs"/>
              </a:rPr>
              <a:t>intratendious</a:t>
            </a:r>
            <a:r>
              <a:rPr lang="en-US" sz="1200" kern="1200" dirty="0">
                <a:solidFill>
                  <a:schemeClr val="tx1"/>
                </a:solidFill>
                <a:effectLst/>
                <a:latin typeface="+mn-lt"/>
                <a:ea typeface="+mn-ea"/>
                <a:cs typeface="+mn-cs"/>
              </a:rPr>
              <a:t> AND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subclassification</a:t>
            </a:r>
            <a:r>
              <a:rPr lang="en-US" sz="1200" kern="1200" dirty="0">
                <a:solidFill>
                  <a:schemeClr val="tx1"/>
                </a:solidFill>
                <a:effectLst/>
                <a:latin typeface="+mn-lt"/>
                <a:ea typeface="+mn-ea"/>
                <a:cs typeface="+mn-cs"/>
              </a:rPr>
              <a:t> that utilizes estimates of extent of edema to grade severity of injury)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good intentions and time spent on developing these tools, Little evidence on the reliability or validity of these measures. Likely due to the variability of these injuries as noted here with these 3 athletes. </a:t>
            </a:r>
          </a:p>
          <a:p>
            <a:endParaRPr lang="en-US" sz="1200" kern="1200" dirty="0">
              <a:solidFill>
                <a:schemeClr val="tx1"/>
              </a:solidFill>
              <a:effectLst/>
              <a:latin typeface="+mn-lt"/>
              <a:ea typeface="+mn-ea"/>
              <a:cs typeface="+mn-cs"/>
            </a:endParaRPr>
          </a:p>
          <a:p>
            <a:endParaRPr lang="en-US" dirty="0"/>
          </a:p>
          <a:p>
            <a:r>
              <a:rPr lang="en-US" sz="1200" kern="1200" dirty="0" err="1">
                <a:solidFill>
                  <a:schemeClr val="tx1"/>
                </a:solidFill>
                <a:effectLst/>
                <a:latin typeface="+mn-lt"/>
                <a:ea typeface="+mn-ea"/>
                <a:cs typeface="+mn-cs"/>
              </a:rPr>
              <a:t>Ekstrand</a:t>
            </a:r>
            <a:r>
              <a:rPr lang="en-US" sz="1200" kern="1200" dirty="0">
                <a:solidFill>
                  <a:schemeClr val="tx1"/>
                </a:solidFill>
                <a:effectLst/>
                <a:latin typeface="+mn-lt"/>
                <a:ea typeface="+mn-ea"/>
                <a:cs typeface="+mn-cs"/>
              </a:rPr>
              <a:t> J, Healy JC, Walden M, Lee JC, English B, </a:t>
            </a:r>
            <a:r>
              <a:rPr lang="en-US" sz="1200" kern="1200" dirty="0" err="1">
                <a:solidFill>
                  <a:schemeClr val="tx1"/>
                </a:solidFill>
                <a:effectLst/>
                <a:latin typeface="+mn-lt"/>
                <a:ea typeface="+mn-ea"/>
                <a:cs typeface="+mn-cs"/>
              </a:rPr>
              <a:t>Hagglund</a:t>
            </a:r>
            <a:r>
              <a:rPr lang="en-US" sz="1200" kern="1200" dirty="0">
                <a:solidFill>
                  <a:schemeClr val="tx1"/>
                </a:solidFill>
                <a:effectLst/>
                <a:latin typeface="+mn-lt"/>
                <a:ea typeface="+mn-ea"/>
                <a:cs typeface="+mn-cs"/>
              </a:rPr>
              <a:t> M. Hamstring muscle injuries in professional football: the correlation of MRI findings with return to play. </a:t>
            </a:r>
            <a:r>
              <a:rPr lang="en-US" sz="1200" i="1" kern="1200" dirty="0">
                <a:solidFill>
                  <a:schemeClr val="tx1"/>
                </a:solidFill>
                <a:effectLst/>
                <a:latin typeface="+mn-lt"/>
                <a:ea typeface="+mn-ea"/>
                <a:cs typeface="+mn-cs"/>
              </a:rPr>
              <a:t>Br J Sports Med. </a:t>
            </a:r>
            <a:r>
              <a:rPr lang="en-US" sz="1200" kern="1200" dirty="0">
                <a:solidFill>
                  <a:schemeClr val="tx1"/>
                </a:solidFill>
                <a:effectLst/>
                <a:latin typeface="+mn-lt"/>
                <a:ea typeface="+mn-ea"/>
                <a:cs typeface="+mn-cs"/>
              </a:rPr>
              <a:t>2012;46(2):112-117.</a:t>
            </a:r>
          </a:p>
          <a:p>
            <a:r>
              <a:rPr lang="en-US" sz="1200" kern="1200" dirty="0" err="1">
                <a:solidFill>
                  <a:schemeClr val="tx1"/>
                </a:solidFill>
                <a:effectLst/>
                <a:latin typeface="+mn-lt"/>
                <a:ea typeface="+mn-ea"/>
                <a:cs typeface="+mn-cs"/>
              </a:rPr>
              <a:t>Peetrons</a:t>
            </a:r>
            <a:r>
              <a:rPr lang="en-US" sz="1200" kern="1200" dirty="0">
                <a:solidFill>
                  <a:schemeClr val="tx1"/>
                </a:solidFill>
                <a:effectLst/>
                <a:latin typeface="+mn-lt"/>
                <a:ea typeface="+mn-ea"/>
                <a:cs typeface="+mn-cs"/>
              </a:rPr>
              <a:t> P. Ultrasound of muscles. </a:t>
            </a:r>
            <a:r>
              <a:rPr lang="en-US" sz="1200" i="1" kern="1200" dirty="0" err="1">
                <a:solidFill>
                  <a:schemeClr val="tx1"/>
                </a:solidFill>
                <a:effectLst/>
                <a:latin typeface="+mn-lt"/>
                <a:ea typeface="+mn-ea"/>
                <a:cs typeface="+mn-cs"/>
              </a:rPr>
              <a:t>Eur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Radiol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2002;12(1):35-43.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Pollock N, James SL, Lee JC, </a:t>
            </a:r>
            <a:r>
              <a:rPr lang="en-US" sz="1200" kern="1200" dirty="0" err="1">
                <a:solidFill>
                  <a:schemeClr val="tx1"/>
                </a:solidFill>
                <a:effectLst/>
                <a:latin typeface="+mn-lt"/>
                <a:ea typeface="+mn-ea"/>
                <a:cs typeface="+mn-cs"/>
              </a:rPr>
              <a:t>Chakraverty</a:t>
            </a:r>
            <a:r>
              <a:rPr lang="en-US" sz="1200" kern="1200" dirty="0">
                <a:solidFill>
                  <a:schemeClr val="tx1"/>
                </a:solidFill>
                <a:effectLst/>
                <a:latin typeface="+mn-lt"/>
                <a:ea typeface="+mn-ea"/>
                <a:cs typeface="+mn-cs"/>
              </a:rPr>
              <a:t> R. British athletics muscle injury classification: a new grading system. </a:t>
            </a:r>
            <a:r>
              <a:rPr lang="en-US" sz="1200" i="1" kern="1200" dirty="0">
                <a:solidFill>
                  <a:schemeClr val="tx1"/>
                </a:solidFill>
                <a:effectLst/>
                <a:latin typeface="+mn-lt"/>
                <a:ea typeface="+mn-ea"/>
                <a:cs typeface="+mn-cs"/>
              </a:rPr>
              <a:t>Br J Sports Med. </a:t>
            </a:r>
            <a:r>
              <a:rPr lang="en-US" sz="1200" kern="1200" dirty="0">
                <a:solidFill>
                  <a:schemeClr val="tx1"/>
                </a:solidFill>
                <a:effectLst/>
                <a:latin typeface="+mn-lt"/>
                <a:ea typeface="+mn-ea"/>
                <a:cs typeface="+mn-cs"/>
              </a:rPr>
              <a:t>2014;48(18):1347-1351.</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C71975-0F0D-4004-B4C3-34132A056A97}" type="slidenum">
              <a:rPr lang="en-US" smtClean="0"/>
              <a:t>3</a:t>
            </a:fld>
            <a:endParaRPr lang="en-US"/>
          </a:p>
        </p:txBody>
      </p:sp>
    </p:spTree>
    <p:extLst>
      <p:ext uri="{BB962C8B-B14F-4D97-AF65-F5344CB8AC3E}">
        <p14:creationId xmlns:p14="http://schemas.microsoft.com/office/powerpoint/2010/main" val="702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71975-0F0D-4004-B4C3-34132A056A97}" type="slidenum">
              <a:rPr lang="en-US" smtClean="0"/>
              <a:t>4</a:t>
            </a:fld>
            <a:endParaRPr lang="en-US"/>
          </a:p>
        </p:txBody>
      </p:sp>
    </p:spTree>
    <p:extLst>
      <p:ext uri="{BB962C8B-B14F-4D97-AF65-F5344CB8AC3E}">
        <p14:creationId xmlns:p14="http://schemas.microsoft.com/office/powerpoint/2010/main" val="23063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71975-0F0D-4004-B4C3-34132A056A97}" type="slidenum">
              <a:rPr lang="en-US" smtClean="0"/>
              <a:t>5</a:t>
            </a:fld>
            <a:endParaRPr lang="en-US"/>
          </a:p>
        </p:txBody>
      </p:sp>
    </p:spTree>
    <p:extLst>
      <p:ext uri="{BB962C8B-B14F-4D97-AF65-F5344CB8AC3E}">
        <p14:creationId xmlns:p14="http://schemas.microsoft.com/office/powerpoint/2010/main" val="161613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 address this question, I have had help from our medical physics team to establish and implement a DWI sequence on our 3T scanners using a 32-channel torso coil.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Post processing steps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the gradient strength,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𝛿</m:t>
                    </m:r>
                  </m:oMath>
                </a14:m>
                <a:r>
                  <a:rPr lang="en-US" sz="1200" kern="1200" dirty="0">
                    <a:solidFill>
                      <a:schemeClr val="tx1"/>
                    </a:solidFill>
                    <a:effectLst/>
                    <a:latin typeface="+mn-lt"/>
                    <a:ea typeface="+mn-ea"/>
                    <a:cs typeface="+mn-cs"/>
                  </a:rPr>
                  <a:t> the gradient duration,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𝜁</m:t>
                    </m:r>
                  </m:oMath>
                </a14:m>
                <a:r>
                  <a:rPr lang="en-US" sz="1200" kern="1200" dirty="0">
                    <a:solidFill>
                      <a:schemeClr val="tx1"/>
                    </a:solidFill>
                    <a:effectLst/>
                    <a:latin typeface="+mn-lt"/>
                    <a:ea typeface="+mn-ea"/>
                    <a:cs typeface="+mn-cs"/>
                  </a:rPr>
                  <a:t> the rise time of the gradients,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m:t>
                    </m:r>
                  </m:oMath>
                </a14:m>
                <a:r>
                  <a:rPr lang="en-US" sz="1200" kern="1200" dirty="0">
                    <a:solidFill>
                      <a:schemeClr val="tx1"/>
                    </a:solidFill>
                    <a:effectLst/>
                    <a:latin typeface="+mn-lt"/>
                    <a:ea typeface="+mn-ea"/>
                    <a:cs typeface="+mn-cs"/>
                  </a:rPr>
                  <a:t> the delay between the leading edges of the two pulsed field gradients. Adapted from </a:t>
                </a:r>
                <a:r>
                  <a:rPr lang="en-US" sz="1200" kern="1200" dirty="0" err="1">
                    <a:solidFill>
                      <a:schemeClr val="tx1"/>
                    </a:solidFill>
                    <a:effectLst/>
                    <a:latin typeface="+mn-lt"/>
                    <a:ea typeface="+mn-ea"/>
                    <a:cs typeface="+mn-cs"/>
                  </a:rPr>
                  <a:t>Oudeman</a:t>
                </a:r>
                <a:r>
                  <a:rPr lang="en-US" sz="1200" kern="1200" dirty="0">
                    <a:solidFill>
                      <a:schemeClr val="tx1"/>
                    </a:solidFill>
                    <a:effectLst/>
                    <a:latin typeface="+mn-lt"/>
                    <a:ea typeface="+mn-ea"/>
                    <a:cs typeface="+mn-cs"/>
                  </a:rPr>
                  <a:t> et al.</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the gradient strength, </a:t>
                </a:r>
                <a:r>
                  <a:rPr lang="en-US" sz="1200" i="0" kern="1200">
                    <a:solidFill>
                      <a:schemeClr val="tx1"/>
                    </a:solidFill>
                    <a:effectLst/>
                    <a:latin typeface="+mn-lt"/>
                    <a:ea typeface="+mn-ea"/>
                    <a:cs typeface="+mn-cs"/>
                  </a:rPr>
                  <a:t>𝛿</a:t>
                </a:r>
                <a:r>
                  <a:rPr lang="en-US" sz="1200" kern="1200" dirty="0">
                    <a:solidFill>
                      <a:schemeClr val="tx1"/>
                    </a:solidFill>
                    <a:effectLst/>
                    <a:latin typeface="+mn-lt"/>
                    <a:ea typeface="+mn-ea"/>
                    <a:cs typeface="+mn-cs"/>
                  </a:rPr>
                  <a:t> the gradient duration, </a:t>
                </a:r>
                <a:r>
                  <a:rPr lang="en-US" sz="1200" i="0" kern="1200">
                    <a:solidFill>
                      <a:schemeClr val="tx1"/>
                    </a:solidFill>
                    <a:effectLst/>
                    <a:latin typeface="+mn-lt"/>
                    <a:ea typeface="+mn-ea"/>
                    <a:cs typeface="+mn-cs"/>
                  </a:rPr>
                  <a:t>𝜁</a:t>
                </a:r>
                <a:r>
                  <a:rPr lang="en-US" sz="1200" kern="1200" dirty="0">
                    <a:solidFill>
                      <a:schemeClr val="tx1"/>
                    </a:solidFill>
                    <a:effectLst/>
                    <a:latin typeface="+mn-lt"/>
                    <a:ea typeface="+mn-ea"/>
                    <a:cs typeface="+mn-cs"/>
                  </a:rPr>
                  <a:t> the rise time of the gradients, and </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the delay between the leading edges of the two pulsed field gradients. Adapted from </a:t>
                </a:r>
                <a:r>
                  <a:rPr lang="en-US" sz="1200" kern="1200" dirty="0" err="1">
                    <a:solidFill>
                      <a:schemeClr val="tx1"/>
                    </a:solidFill>
                    <a:effectLst/>
                    <a:latin typeface="+mn-lt"/>
                    <a:ea typeface="+mn-ea"/>
                    <a:cs typeface="+mn-cs"/>
                  </a:rPr>
                  <a:t>Oudeman</a:t>
                </a:r>
                <a:r>
                  <a:rPr lang="en-US" sz="1200" kern="1200" dirty="0">
                    <a:solidFill>
                      <a:schemeClr val="tx1"/>
                    </a:solidFill>
                    <a:effectLst/>
                    <a:latin typeface="+mn-lt"/>
                    <a:ea typeface="+mn-ea"/>
                    <a:cs typeface="+mn-cs"/>
                  </a:rPr>
                  <a:t> et al.</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p>
              <a:p>
                <a:endParaRPr lang="en-US" dirty="0"/>
              </a:p>
            </p:txBody>
          </p:sp>
        </mc:Fallback>
      </mc:AlternateContent>
      <p:sp>
        <p:nvSpPr>
          <p:cNvPr id="4" name="Slide Number Placeholder 3"/>
          <p:cNvSpPr>
            <a:spLocks noGrp="1"/>
          </p:cNvSpPr>
          <p:nvPr>
            <p:ph type="sldNum" sz="quarter" idx="5"/>
          </p:nvPr>
        </p:nvSpPr>
        <p:spPr/>
        <p:txBody>
          <a:bodyPr/>
          <a:lstStyle/>
          <a:p>
            <a:fld id="{AAC71975-0F0D-4004-B4C3-34132A056A97}" type="slidenum">
              <a:rPr lang="en-US" smtClean="0"/>
              <a:t>6</a:t>
            </a:fld>
            <a:endParaRPr lang="en-US"/>
          </a:p>
        </p:txBody>
      </p:sp>
    </p:spTree>
    <p:extLst>
      <p:ext uri="{BB962C8B-B14F-4D97-AF65-F5344CB8AC3E}">
        <p14:creationId xmlns:p14="http://schemas.microsoft.com/office/powerpoint/2010/main" val="57090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microstructure of a healthy myofibril will encourage water to flow in a direction primarily along that of the fiber</a:t>
            </a:r>
          </a:p>
          <a:p>
            <a:r>
              <a:rPr lang="en-US" dirty="0"/>
              <a:t>Just say % difference</a:t>
            </a:r>
          </a:p>
          <a:p>
            <a:endParaRPr lang="en-US" dirty="0"/>
          </a:p>
          <a:p>
            <a:r>
              <a:rPr lang="en-US" dirty="0"/>
              <a:t>1-4% difference across limbs</a:t>
            </a:r>
          </a:p>
        </p:txBody>
      </p:sp>
      <p:sp>
        <p:nvSpPr>
          <p:cNvPr id="4" name="Slide Number Placeholder 3"/>
          <p:cNvSpPr>
            <a:spLocks noGrp="1"/>
          </p:cNvSpPr>
          <p:nvPr>
            <p:ph type="sldNum" sz="quarter" idx="5"/>
          </p:nvPr>
        </p:nvSpPr>
        <p:spPr/>
        <p:txBody>
          <a:bodyPr/>
          <a:lstStyle/>
          <a:p>
            <a:fld id="{AAC71975-0F0D-4004-B4C3-34132A056A97}" type="slidenum">
              <a:rPr lang="en-US" smtClean="0"/>
              <a:t>7</a:t>
            </a:fld>
            <a:endParaRPr lang="en-US"/>
          </a:p>
        </p:txBody>
      </p:sp>
    </p:spTree>
    <p:extLst>
      <p:ext uri="{BB962C8B-B14F-4D97-AF65-F5344CB8AC3E}">
        <p14:creationId xmlns:p14="http://schemas.microsoft.com/office/powerpoint/2010/main" val="308635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this gap, I hope to use select dimensional characteristics of the ROI identified with manual segmentation to demonstrate a significant association with days to RTS. Our study team has developed reliable and repeatable methods to manually segment the areas of edema to create a volumetric representation of the ROI. Dimensional characteristics from these volumes including CC, ML, AP lengths, as well as max CSA and volume of edema will be correlated with days to RTS. We do expect to see trends with increased size of injury and increased days to RTS.</a:t>
            </a:r>
          </a:p>
          <a:p>
            <a:endParaRPr lang="en-US" dirty="0"/>
          </a:p>
          <a:p>
            <a:r>
              <a:rPr lang="en-US" dirty="0"/>
              <a:t>Show mirrored regions and methods more, superimposed over DTI images</a:t>
            </a:r>
          </a:p>
          <a:p>
            <a:r>
              <a:rPr lang="en-US" dirty="0"/>
              <a:t>Hidden slides with RTS and edema size </a:t>
            </a:r>
          </a:p>
          <a:p>
            <a:r>
              <a:rPr lang="en-US" dirty="0"/>
              <a:t>More about subjects </a:t>
            </a:r>
          </a:p>
        </p:txBody>
      </p:sp>
      <p:sp>
        <p:nvSpPr>
          <p:cNvPr id="4" name="Slide Number Placeholder 3"/>
          <p:cNvSpPr>
            <a:spLocks noGrp="1"/>
          </p:cNvSpPr>
          <p:nvPr>
            <p:ph type="sldNum" sz="quarter" idx="5"/>
          </p:nvPr>
        </p:nvSpPr>
        <p:spPr/>
        <p:txBody>
          <a:bodyPr/>
          <a:lstStyle/>
          <a:p>
            <a:fld id="{AAC71975-0F0D-4004-B4C3-34132A056A97}" type="slidenum">
              <a:rPr lang="en-US" smtClean="0"/>
              <a:t>8</a:t>
            </a:fld>
            <a:endParaRPr lang="en-US"/>
          </a:p>
        </p:txBody>
      </p:sp>
    </p:spTree>
    <p:extLst>
      <p:ext uri="{BB962C8B-B14F-4D97-AF65-F5344CB8AC3E}">
        <p14:creationId xmlns:p14="http://schemas.microsoft.com/office/powerpoint/2010/main" val="1001658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Left</a:t>
            </a:r>
          </a:p>
          <a:p>
            <a:r>
              <a:rPr lang="en-US" dirty="0"/>
              <a:t>12 Right </a:t>
            </a:r>
          </a:p>
          <a:p>
            <a:endParaRPr lang="en-US" dirty="0"/>
          </a:p>
          <a:p>
            <a:pPr rtl="0" eaLnBrk="1" fontAlgn="t" latinLnBrk="0" hangingPunct="1"/>
            <a:r>
              <a:rPr lang="en-US" sz="1200" b="1" i="0" u="none" strike="noStrike" kern="1200" dirty="0">
                <a:solidFill>
                  <a:schemeClr val="tx1"/>
                </a:solidFill>
                <a:effectLst/>
                <a:latin typeface="+mn-lt"/>
                <a:ea typeface="+mn-ea"/>
                <a:cs typeface="+mn-cs"/>
              </a:rPr>
              <a:t>Subsequent Injury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Ipsilateral (reinjury) - 5</a:t>
            </a:r>
          </a:p>
          <a:p>
            <a:pPr rtl="0" eaLnBrk="1" fontAlgn="t" latinLnBrk="0" hangingPunct="1"/>
            <a:r>
              <a:rPr lang="en-US" sz="1200" b="0" i="0" u="none" strike="noStrike" kern="1200" dirty="0">
                <a:solidFill>
                  <a:schemeClr val="tx1"/>
                </a:solidFill>
                <a:effectLst/>
                <a:latin typeface="+mn-lt"/>
                <a:ea typeface="+mn-ea"/>
                <a:cs typeface="+mn-cs"/>
              </a:rPr>
              <a:t>    Contralateral - 2</a:t>
            </a:r>
          </a:p>
          <a:p>
            <a:pPr rtl="0" eaLnBrk="1" fontAlgn="t" latinLnBrk="0" hangingPunct="1"/>
            <a:r>
              <a:rPr lang="en-US" sz="1200" b="0" i="0" u="none" strike="noStrike" kern="1200" dirty="0">
                <a:solidFill>
                  <a:schemeClr val="tx1"/>
                </a:solidFill>
                <a:effectLst/>
                <a:latin typeface="+mn-lt"/>
                <a:ea typeface="+mn-ea"/>
                <a:cs typeface="+mn-cs"/>
              </a:rPr>
              <a:t>    None on record - 14</a:t>
            </a:r>
          </a:p>
        </p:txBody>
      </p:sp>
      <p:sp>
        <p:nvSpPr>
          <p:cNvPr id="4" name="Slide Number Placeholder 3"/>
          <p:cNvSpPr>
            <a:spLocks noGrp="1"/>
          </p:cNvSpPr>
          <p:nvPr>
            <p:ph type="sldNum" sz="quarter" idx="5"/>
          </p:nvPr>
        </p:nvSpPr>
        <p:spPr/>
        <p:txBody>
          <a:bodyPr/>
          <a:lstStyle/>
          <a:p>
            <a:fld id="{AAC71975-0F0D-4004-B4C3-34132A056A97}" type="slidenum">
              <a:rPr lang="en-US" smtClean="0"/>
              <a:t>9</a:t>
            </a:fld>
            <a:endParaRPr lang="en-US"/>
          </a:p>
        </p:txBody>
      </p:sp>
    </p:spTree>
    <p:extLst>
      <p:ext uri="{BB962C8B-B14F-4D97-AF65-F5344CB8AC3E}">
        <p14:creationId xmlns:p14="http://schemas.microsoft.com/office/powerpoint/2010/main" val="2401298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P Title 1">
    <p:spTree>
      <p:nvGrpSpPr>
        <p:cNvPr id="1" name=""/>
        <p:cNvGrpSpPr/>
        <p:nvPr/>
      </p:nvGrpSpPr>
      <p:grpSpPr>
        <a:xfrm>
          <a:off x="0" y="0"/>
          <a:ext cx="0" cy="0"/>
          <a:chOff x="0" y="0"/>
          <a:chExt cx="0" cy="0"/>
        </a:xfrm>
      </p:grpSpPr>
      <p:pic>
        <p:nvPicPr>
          <p:cNvPr id="2" name="Picture 7" descr="Eng_backgroun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5" y="-9144"/>
            <a:ext cx="122301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 y="6688138"/>
            <a:ext cx="12221633" cy="182562"/>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43332" y="951269"/>
            <a:ext cx="2305336" cy="27432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2793" y="3666725"/>
            <a:ext cx="9866417" cy="2514600"/>
          </a:xfrm>
          <a:prstGeom prst="rect">
            <a:avLst/>
          </a:prstGeom>
        </p:spPr>
      </p:pic>
    </p:spTree>
    <p:extLst>
      <p:ext uri="{BB962C8B-B14F-4D97-AF65-F5344CB8AC3E}">
        <p14:creationId xmlns:p14="http://schemas.microsoft.com/office/powerpoint/2010/main" val="891749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P Title 2">
    <p:spTree>
      <p:nvGrpSpPr>
        <p:cNvPr id="1" name=""/>
        <p:cNvGrpSpPr/>
        <p:nvPr/>
      </p:nvGrpSpPr>
      <p:grpSpPr>
        <a:xfrm>
          <a:off x="0" y="0"/>
          <a:ext cx="0" cy="0"/>
          <a:chOff x="0" y="0"/>
          <a:chExt cx="0" cy="0"/>
        </a:xfrm>
      </p:grpSpPr>
      <p:pic>
        <p:nvPicPr>
          <p:cNvPr id="2" name="Picture 7" descr="Eng_backgroun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 y="-6333"/>
            <a:ext cx="122301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hasCustomPrompt="1"/>
          </p:nvPr>
        </p:nvSpPr>
        <p:spPr>
          <a:xfrm>
            <a:off x="963084" y="4406901"/>
            <a:ext cx="10363200" cy="1362075"/>
          </a:xfrm>
          <a:prstGeom prst="rect">
            <a:avLst/>
          </a:prstGeom>
        </p:spPr>
        <p:txBody>
          <a:bodyPr anchor="t"/>
          <a:lstStyle>
            <a:lvl1pPr algn="l">
              <a:defRPr lang="en-US" sz="2000" b="1" i="0" kern="1200" dirty="0">
                <a:solidFill>
                  <a:schemeClr val="bg1">
                    <a:lumMod val="65000"/>
                  </a:schemeClr>
                </a:solidFill>
                <a:latin typeface="+mn-lt"/>
                <a:ea typeface="ＭＳ Ｐゴシック" charset="0"/>
                <a:cs typeface="ＭＳ Ｐゴシック" charset="0"/>
              </a:defRPr>
            </a:lvl1pPr>
          </a:lstStyle>
          <a:p>
            <a:pPr marL="0" lvl="0" indent="0" algn="l" defTabSz="457200" rtl="0" eaLnBrk="0" fontAlgn="base" hangingPunct="0">
              <a:spcBef>
                <a:spcPct val="20000"/>
              </a:spcBef>
              <a:spcAft>
                <a:spcPct val="0"/>
              </a:spcAft>
              <a:buFont typeface="Arial" pitchFamily="34" charset="0"/>
              <a:buNone/>
            </a:pPr>
            <a:r>
              <a:rPr lang="en-US" dirty="0"/>
              <a:t>Click to edit Master text style</a:t>
            </a:r>
          </a:p>
        </p:txBody>
      </p:sp>
      <p:sp>
        <p:nvSpPr>
          <p:cNvPr id="31"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gn="l" defTabSz="457200" rtl="0" eaLnBrk="0" fontAlgn="base" hangingPunct="0">
              <a:spcBef>
                <a:spcPct val="0"/>
              </a:spcBef>
              <a:spcAft>
                <a:spcPct val="0"/>
              </a:spcAft>
              <a:buNone/>
              <a:defRPr lang="en-US" sz="3600" b="0" i="0" kern="1200" cap="none" spc="100" baseline="0" dirty="0" smtClean="0">
                <a:solidFill>
                  <a:schemeClr val="bg1"/>
                </a:solidFill>
                <a:effectLst>
                  <a:outerShdw blurRad="50800" dist="38100" dir="2700000" algn="tl" rotWithShape="0">
                    <a:schemeClr val="bg1">
                      <a:lumMod val="65000"/>
                    </a:schemeClr>
                  </a:outerShdw>
                </a:effectLst>
                <a:latin typeface="Cambria" panose="02040503050406030204" pitchFamily="18" charset="0"/>
                <a:ea typeface="ＭＳ Ｐゴシック"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title styles</a:t>
            </a:r>
          </a:p>
        </p:txBody>
      </p:sp>
      <p:sp>
        <p:nvSpPr>
          <p:cNvPr id="16" name="Rectangle 15"/>
          <p:cNvSpPr/>
          <p:nvPr userDrawn="1"/>
        </p:nvSpPr>
        <p:spPr>
          <a:xfrm>
            <a:off x="1" y="6688138"/>
            <a:ext cx="12221633" cy="182562"/>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a:spLocks/>
          </p:cNvSpPr>
          <p:nvPr userDrawn="1"/>
        </p:nvSpPr>
        <p:spPr bwMode="auto">
          <a:xfrm>
            <a:off x="-80902" y="6644181"/>
            <a:ext cx="4474633"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b="1" cap="none" spc="0" baseline="0" dirty="0">
                <a:solidFill>
                  <a:srgbClr val="FFFFFF"/>
                </a:solidFill>
                <a:effectLst>
                  <a:outerShdw blurRad="50800" dist="38100" dir="2700000" algn="tl" rotWithShape="0">
                    <a:prstClr val="black">
                      <a:alpha val="40000"/>
                    </a:prstClr>
                  </a:outerShdw>
                </a:effectLst>
                <a:latin typeface="Georgia" panose="02040502050405020303" pitchFamily="18" charset="0"/>
                <a:cs typeface="Aharoni" panose="02010803020104030203" pitchFamily="2" charset="-79"/>
              </a:rPr>
              <a:t>www.ortho.wisc.edu/bap</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291" y="16272"/>
            <a:ext cx="468752" cy="55778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87127" y="29988"/>
            <a:ext cx="2080917" cy="530352"/>
          </a:xfrm>
          <a:prstGeom prst="rect">
            <a:avLst/>
          </a:prstGeom>
        </p:spPr>
      </p:pic>
    </p:spTree>
    <p:extLst>
      <p:ext uri="{BB962C8B-B14F-4D97-AF65-F5344CB8AC3E}">
        <p14:creationId xmlns:p14="http://schemas.microsoft.com/office/powerpoint/2010/main" val="414954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AP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lang="en-US" sz="2000" b="1" i="0" kern="1200" dirty="0">
                <a:solidFill>
                  <a:schemeClr val="bg1">
                    <a:lumMod val="65000"/>
                  </a:schemeClr>
                </a:solidFill>
                <a:latin typeface="+mn-lt"/>
                <a:ea typeface="ＭＳ Ｐゴシック" charset="0"/>
                <a:cs typeface="ＭＳ Ｐゴシック" charset="0"/>
              </a:defRPr>
            </a:lvl1pPr>
          </a:lstStyle>
          <a:p>
            <a:pPr marL="0" lvl="0" indent="0" algn="l" defTabSz="457200" rtl="0" eaLnBrk="0" fontAlgn="base" hangingPunct="0">
              <a:spcBef>
                <a:spcPct val="20000"/>
              </a:spcBef>
              <a:spcAft>
                <a:spcPct val="0"/>
              </a:spcAft>
              <a:buFont typeface="Arial" pitchFamily="34" charset="0"/>
              <a:buNone/>
            </a:pPr>
            <a:r>
              <a:rPr lang="en-US" dirty="0"/>
              <a:t>Click to edit Master text style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gn="l" defTabSz="457200" rtl="0" eaLnBrk="0" fontAlgn="base" hangingPunct="0">
              <a:spcBef>
                <a:spcPct val="0"/>
              </a:spcBef>
              <a:spcAft>
                <a:spcPct val="0"/>
              </a:spcAft>
              <a:buNone/>
              <a:defRPr lang="en-US" sz="3600" b="0" i="0" kern="1200" cap="none" spc="100" baseline="0" dirty="0" smtClean="0">
                <a:solidFill>
                  <a:srgbClr val="B70101"/>
                </a:solidFill>
                <a:effectLst>
                  <a:outerShdw blurRad="50800" dist="38100" dir="2700000" algn="tl" rotWithShape="0">
                    <a:schemeClr val="bg1">
                      <a:lumMod val="65000"/>
                    </a:schemeClr>
                  </a:outerShdw>
                </a:effectLst>
                <a:latin typeface="Cambria" panose="02040503050406030204" pitchFamily="18" charset="0"/>
                <a:ea typeface="Cambria Math"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title styles</a:t>
            </a:r>
          </a:p>
        </p:txBody>
      </p:sp>
    </p:spTree>
    <p:extLst>
      <p:ext uri="{BB962C8B-B14F-4D97-AF65-F5344CB8AC3E}">
        <p14:creationId xmlns:p14="http://schemas.microsoft.com/office/powerpoint/2010/main" val="10021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P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88988"/>
            <a:ext cx="10972800" cy="678568"/>
          </a:xfrm>
          <a:prstGeom prst="rect">
            <a:avLst/>
          </a:prstGeom>
        </p:spPr>
        <p:txBody>
          <a:bodyPr lIns="0" tIns="0" rIns="0" bIns="0" anchor="t" anchorCtr="0"/>
          <a:lstStyle>
            <a:lvl1pPr>
              <a:defRPr sz="3800" kern="1200" baseline="0">
                <a:solidFill>
                  <a:srgbClr val="B70101"/>
                </a:solidFill>
                <a:effectLst>
                  <a:outerShdw blurRad="50800" dist="38100" dir="1800000" algn="tl" rotWithShape="0">
                    <a:schemeClr val="bg1">
                      <a:lumMod val="65000"/>
                    </a:schemeClr>
                  </a:outerShdw>
                </a:effectLst>
                <a:latin typeface="Cambria" panose="02040503050406030204" pitchFamily="18" charset="0"/>
                <a:cs typeface="David" panose="020E0502060401010101" pitchFamily="34" charset="-79"/>
              </a:defRPr>
            </a:lvl1pPr>
          </a:lstStyle>
          <a:p>
            <a:r>
              <a:rPr lang="en-US"/>
              <a:t>Click to edit Master title style</a:t>
            </a:r>
            <a:endParaRPr lang="en-US" dirty="0"/>
          </a:p>
        </p:txBody>
      </p:sp>
      <p:sp>
        <p:nvSpPr>
          <p:cNvPr id="3" name="Content Placeholder 2"/>
          <p:cNvSpPr>
            <a:spLocks noGrp="1"/>
          </p:cNvSpPr>
          <p:nvPr>
            <p:ph idx="1"/>
          </p:nvPr>
        </p:nvSpPr>
        <p:spPr>
          <a:xfrm>
            <a:off x="609600" y="1594308"/>
            <a:ext cx="10972800" cy="4531855"/>
          </a:xfrm>
          <a:prstGeom prst="rect">
            <a:avLst/>
          </a:prstGeom>
        </p:spPr>
        <p:txBody>
          <a:bodyPr/>
          <a:lstStyle>
            <a:lvl1pPr>
              <a:buClr>
                <a:srgbClr val="980013"/>
              </a:buClr>
              <a:buFont typeface="Arial"/>
              <a:buChar char="•"/>
              <a:defRPr sz="2800">
                <a:solidFill>
                  <a:schemeClr val="tx1">
                    <a:lumMod val="85000"/>
                    <a:lumOff val="15000"/>
                  </a:schemeClr>
                </a:solidFill>
              </a:defRPr>
            </a:lvl1pPr>
            <a:lvl2pPr marL="742950" indent="-285750">
              <a:buClrTx/>
              <a:buSzPct val="100000"/>
              <a:buFont typeface="Calibri" panose="020F0502020204030204" pitchFamily="34" charset="0"/>
              <a:buChar char="−"/>
              <a:defRPr sz="2400">
                <a:solidFill>
                  <a:schemeClr val="tx1">
                    <a:lumMod val="85000"/>
                    <a:lumOff val="15000"/>
                  </a:schemeClr>
                </a:solidFill>
              </a:defRPr>
            </a:lvl2pPr>
            <a:lvl3pPr marL="1143000" indent="-228600">
              <a:buClr>
                <a:srgbClr val="980013"/>
              </a:buClr>
              <a:buSzPct val="100000"/>
              <a:buFont typeface="Calibri" panose="020F0502020204030204" pitchFamily="34" charset="0"/>
              <a:buChar char="◦"/>
              <a:defRPr sz="2000">
                <a:solidFill>
                  <a:schemeClr val="tx1">
                    <a:lumMod val="85000"/>
                    <a:lumOff val="15000"/>
                  </a:schemeClr>
                </a:solidFill>
              </a:defRPr>
            </a:lvl3pPr>
            <a:lvl4pPr marL="1600200" indent="-228600">
              <a:buClrTx/>
              <a:buSzPct val="95000"/>
              <a:buFont typeface="Wingdings" panose="05000000000000000000" pitchFamily="2" charset="2"/>
              <a:buChar char="§"/>
              <a:defRPr sz="1800">
                <a:solidFill>
                  <a:schemeClr val="tx1">
                    <a:lumMod val="85000"/>
                    <a:lumOff val="15000"/>
                  </a:schemeClr>
                </a:solidFill>
              </a:defRPr>
            </a:lvl4pPr>
            <a:lvl5pPr marL="2057400" indent="-228600">
              <a:buClr>
                <a:srgbClr val="6F0100"/>
              </a:buClr>
              <a:buFont typeface="Arial" panose="020B0604020202020204" pitchFamily="34" charset="0"/>
              <a:buChar char="•"/>
              <a:defRPr sz="1600">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149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P Two Content">
    <p:spTree>
      <p:nvGrpSpPr>
        <p:cNvPr id="1" name=""/>
        <p:cNvGrpSpPr/>
        <p:nvPr/>
      </p:nvGrpSpPr>
      <p:grpSpPr>
        <a:xfrm>
          <a:off x="0" y="0"/>
          <a:ext cx="0" cy="0"/>
          <a:chOff x="0" y="0"/>
          <a:chExt cx="0" cy="0"/>
        </a:xfrm>
      </p:grpSpPr>
      <p:sp>
        <p:nvSpPr>
          <p:cNvPr id="10" name="Content Placeholder 2"/>
          <p:cNvSpPr>
            <a:spLocks noGrp="1"/>
          </p:cNvSpPr>
          <p:nvPr>
            <p:ph sz="half" idx="10"/>
          </p:nvPr>
        </p:nvSpPr>
        <p:spPr>
          <a:xfrm>
            <a:off x="6197600" y="1600201"/>
            <a:ext cx="5384800" cy="4525963"/>
          </a:xfrm>
          <a:prstGeom prst="rect">
            <a:avLst/>
          </a:prstGeom>
        </p:spPr>
        <p:txBody>
          <a:bodyPr/>
          <a:lstStyle>
            <a:lvl1pPr marL="274320" indent="-274320">
              <a:buClr>
                <a:srgbClr val="B70101"/>
              </a:buClr>
              <a:buFont typeface="Arial"/>
              <a:buChar char="•"/>
              <a:defRPr sz="2800">
                <a:solidFill>
                  <a:schemeClr val="tx1">
                    <a:lumMod val="85000"/>
                    <a:lumOff val="15000"/>
                  </a:schemeClr>
                </a:solidFill>
              </a:defRPr>
            </a:lvl1pPr>
            <a:lvl2pPr marL="548640" indent="-237744">
              <a:buClrTx/>
              <a:buFont typeface="Calibri" panose="020F0502020204030204" pitchFamily="34" charset="0"/>
              <a:buChar char="−"/>
              <a:defRPr sz="2400">
                <a:solidFill>
                  <a:schemeClr val="tx1">
                    <a:lumMod val="85000"/>
                    <a:lumOff val="15000"/>
                  </a:schemeClr>
                </a:solidFill>
              </a:defRPr>
            </a:lvl2pPr>
            <a:lvl3pPr marL="731520" indent="-192024">
              <a:buClr>
                <a:srgbClr val="B70101"/>
              </a:buClr>
              <a:buFont typeface="Calibri" panose="020F0502020204030204" pitchFamily="34" charset="0"/>
              <a:buChar char="◦"/>
              <a:defRPr sz="2200">
                <a:solidFill>
                  <a:schemeClr val="tx1">
                    <a:lumMod val="85000"/>
                    <a:lumOff val="15000"/>
                  </a:schemeClr>
                </a:solidFill>
              </a:defRPr>
            </a:lvl3pPr>
            <a:lvl4pPr marL="914400" indent="-182880">
              <a:buClrTx/>
              <a:buSzPct val="95000"/>
              <a:buFont typeface="Wingdings" panose="05000000000000000000" pitchFamily="2" charset="2"/>
              <a:buChar char="§"/>
              <a:defRPr sz="1800">
                <a:solidFill>
                  <a:schemeClr val="tx1">
                    <a:lumMod val="85000"/>
                    <a:lumOff val="15000"/>
                  </a:schemeClr>
                </a:solidFill>
              </a:defRPr>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marL="274320" indent="-274320">
              <a:buClr>
                <a:srgbClr val="B70101"/>
              </a:buClr>
              <a:buFont typeface="Arial" panose="020B0604020202020204" pitchFamily="34" charset="0"/>
              <a:buChar char="•"/>
              <a:defRPr sz="2800">
                <a:solidFill>
                  <a:schemeClr val="tx1">
                    <a:lumMod val="85000"/>
                    <a:lumOff val="15000"/>
                  </a:schemeClr>
                </a:solidFill>
              </a:defRPr>
            </a:lvl1pPr>
            <a:lvl2pPr marL="548640" indent="-237744">
              <a:buClrTx/>
              <a:buFont typeface="Calibri" panose="020F0502020204030204" pitchFamily="34" charset="0"/>
              <a:buChar char="−"/>
              <a:defRPr sz="2400">
                <a:solidFill>
                  <a:schemeClr val="tx1">
                    <a:lumMod val="85000"/>
                    <a:lumOff val="15000"/>
                  </a:schemeClr>
                </a:solidFill>
              </a:defRPr>
            </a:lvl2pPr>
            <a:lvl3pPr marL="731520" indent="-192024">
              <a:buClr>
                <a:srgbClr val="B70101"/>
              </a:buClr>
              <a:buFont typeface="Calibri" panose="020F0502020204030204" pitchFamily="34" charset="0"/>
              <a:buChar char="◦"/>
              <a:defRPr sz="2400">
                <a:solidFill>
                  <a:schemeClr val="tx1">
                    <a:lumMod val="85000"/>
                    <a:lumOff val="15000"/>
                  </a:schemeClr>
                </a:solidFill>
              </a:defRPr>
            </a:lvl3pPr>
            <a:lvl4pPr marL="914400" indent="-182880">
              <a:buClrTx/>
              <a:buSzPct val="95000"/>
              <a:buFont typeface="Wingdings" panose="05000000000000000000" pitchFamily="2" charset="2"/>
              <a:buChar char="§"/>
              <a:defRPr sz="1800">
                <a:solidFill>
                  <a:schemeClr val="tx1">
                    <a:lumMod val="85000"/>
                    <a:lumOff val="15000"/>
                  </a:schemeClr>
                </a:solidFill>
              </a:defRPr>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609600" y="788988"/>
            <a:ext cx="10972800" cy="678568"/>
          </a:xfrm>
          <a:prstGeom prst="rect">
            <a:avLst/>
          </a:prstGeom>
        </p:spPr>
        <p:txBody>
          <a:bodyPr lIns="0" tIns="0" rIns="0" bIns="0" anchor="t" anchorCtr="0"/>
          <a:lstStyle>
            <a:lvl1pPr>
              <a:defRPr sz="3800">
                <a:solidFill>
                  <a:srgbClr val="B70101"/>
                </a:solidFill>
                <a:effectLst>
                  <a:outerShdw blurRad="50800" dist="38100" dir="1800000" algn="tl" rotWithShape="0">
                    <a:schemeClr val="bg1">
                      <a:lumMod val="65000"/>
                    </a:schemeClr>
                  </a:outerShdw>
                </a:effectLst>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99224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AP Pictur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26380"/>
            <a:ext cx="7315200" cy="566738"/>
          </a:xfrm>
          <a:prstGeom prst="rect">
            <a:avLst/>
          </a:prstGeom>
        </p:spPr>
        <p:txBody>
          <a:bodyPr anchor="b"/>
          <a:lstStyle>
            <a:lvl1pPr>
              <a:defRPr lang="en-US" sz="2400" b="0" dirty="0">
                <a:solidFill>
                  <a:srgbClr val="B70101"/>
                </a:solidFill>
                <a:effectLst>
                  <a:outerShdw blurRad="38100" dist="38100" dir="2700000" algn="tl">
                    <a:srgbClr val="000000">
                      <a:alpha val="43137"/>
                    </a:srgbClr>
                  </a:outerShdw>
                </a:effectLst>
                <a:latin typeface="Cambria" panose="02040503050406030204" pitchFamily="18" charset="0"/>
              </a:defRPr>
            </a:lvl1pPr>
          </a:lstStyle>
          <a:p>
            <a:pPr marL="0" lvl="0" indent="0" algn="l">
              <a:spcBef>
                <a:spcPct val="20000"/>
              </a:spcBef>
              <a:buFont typeface="Arial" pitchFamily="34" charset="0"/>
              <a:buNone/>
            </a:pPr>
            <a:r>
              <a:rPr lang="en-US"/>
              <a:t>Click to edit Master title style</a:t>
            </a:r>
            <a:endParaRPr lang="en-US" dirty="0"/>
          </a:p>
        </p:txBody>
      </p:sp>
      <p:sp>
        <p:nvSpPr>
          <p:cNvPr id="3" name="Picture Placeholder 2"/>
          <p:cNvSpPr>
            <a:spLocks noGrp="1"/>
          </p:cNvSpPr>
          <p:nvPr>
            <p:ph type="pic" idx="1"/>
          </p:nvPr>
        </p:nvSpPr>
        <p:spPr>
          <a:xfrm>
            <a:off x="2389717" y="838555"/>
            <a:ext cx="7315200" cy="411480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593118"/>
            <a:ext cx="7315200" cy="804862"/>
          </a:xfrm>
          <a:prstGeom prst="rect">
            <a:avLst/>
          </a:prstGeom>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38129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38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P Title 2">
    <p:spTree>
      <p:nvGrpSpPr>
        <p:cNvPr id="1" name=""/>
        <p:cNvGrpSpPr/>
        <p:nvPr/>
      </p:nvGrpSpPr>
      <p:grpSpPr>
        <a:xfrm>
          <a:off x="0" y="0"/>
          <a:ext cx="0" cy="0"/>
          <a:chOff x="0" y="0"/>
          <a:chExt cx="0" cy="0"/>
        </a:xfrm>
      </p:grpSpPr>
      <p:pic>
        <p:nvPicPr>
          <p:cNvPr id="2" name="Picture 7" descr="Eng_backgroun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99" y="0"/>
            <a:ext cx="122301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p:cNvSpPr>
          <p:nvPr userDrawn="1"/>
        </p:nvSpPr>
        <p:spPr bwMode="auto">
          <a:xfrm>
            <a:off x="-508" y="5963451"/>
            <a:ext cx="12192000" cy="667875"/>
          </a:xfrm>
          <a:prstGeom prst="rect">
            <a:avLst/>
          </a:prstGeom>
          <a:noFill/>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700" b="0" cap="none" spc="0" baseline="0" dirty="0">
                <a:solidFill>
                  <a:srgbClr val="FFFFFF"/>
                </a:solidFill>
                <a:effectLst>
                  <a:outerShdw blurRad="38100" dist="38100" dir="2700000" algn="tl">
                    <a:srgbClr val="000000">
                      <a:alpha val="43137"/>
                    </a:srgbClr>
                  </a:outerShdw>
                </a:effectLst>
                <a:latin typeface="Georgia" panose="02040502050405020303" pitchFamily="18" charset="0"/>
                <a:cs typeface="Aharoni" panose="02010803020104030203" pitchFamily="2" charset="-79"/>
              </a:rPr>
              <a:t>Website: www.ortho.wisc.edu/bap                             </a:t>
            </a:r>
          </a:p>
          <a:p>
            <a:pPr algn="ctr" eaLnBrk="1" hangingPunct="1">
              <a:lnSpc>
                <a:spcPct val="110000"/>
              </a:lnSpc>
            </a:pPr>
            <a:r>
              <a:rPr lang="en-US" altLang="en-US" sz="1700" b="0" cap="none" spc="0" baseline="0" dirty="0">
                <a:solidFill>
                  <a:srgbClr val="FFFFFF"/>
                </a:solidFill>
                <a:effectLst>
                  <a:outerShdw blurRad="38100" dist="38100" dir="2700000" algn="tl">
                    <a:srgbClr val="000000">
                      <a:alpha val="43137"/>
                    </a:srgbClr>
                  </a:outerShdw>
                </a:effectLst>
                <a:latin typeface="Georgia" panose="02040502050405020303" pitchFamily="18" charset="0"/>
                <a:cs typeface="Aharoni" panose="02010803020104030203" pitchFamily="2" charset="-79"/>
              </a:rPr>
              <a:t>Twitter: @UWBadgerAP</a:t>
            </a:r>
          </a:p>
        </p:txBody>
      </p:sp>
      <p:sp>
        <p:nvSpPr>
          <p:cNvPr id="3" name="TextBox 2"/>
          <p:cNvSpPr txBox="1"/>
          <p:nvPr userDrawn="1"/>
        </p:nvSpPr>
        <p:spPr>
          <a:xfrm>
            <a:off x="1593851" y="4671172"/>
            <a:ext cx="9004300" cy="877163"/>
          </a:xfrm>
          <a:prstGeom prst="rect">
            <a:avLst/>
          </a:prstGeom>
          <a:noFill/>
        </p:spPr>
        <p:txBody>
          <a:bodyPr wrap="square" rtlCol="0">
            <a:spAutoFit/>
          </a:bodyPr>
          <a:lstStyle/>
          <a:p>
            <a:pPr algn="ctr"/>
            <a:r>
              <a:rPr lang="en-US" sz="1700" dirty="0">
                <a:solidFill>
                  <a:schemeClr val="bg1"/>
                </a:solidFill>
                <a:effectLst>
                  <a:outerShdw blurRad="38100" dist="38100" dir="2700000" algn="tl">
                    <a:srgbClr val="000000">
                      <a:alpha val="43137"/>
                    </a:srgbClr>
                  </a:outerShdw>
                </a:effectLst>
                <a:latin typeface="Georgia" panose="02040502050405020303" pitchFamily="18" charset="0"/>
                <a:ea typeface="Calibri"/>
              </a:rPr>
              <a:t>The authors would like to acknowledge the Sports Medicine staff at the University of Wisconsin-Madison Division of Intercollegiate Athletics for their commitment to the welfare of the student-athletes and contributions to the Badger Athletic Performance program.</a:t>
            </a:r>
            <a:endParaRPr lang="en-US" sz="1700" dirty="0">
              <a:solidFill>
                <a:schemeClr val="bg1"/>
              </a:solidFill>
              <a:effectLst>
                <a:outerShdw blurRad="38100" dist="38100" dir="2700000" algn="tl">
                  <a:srgbClr val="000000">
                    <a:alpha val="43137"/>
                  </a:srgbClr>
                </a:outerShdw>
              </a:effectLst>
              <a:latin typeface="Georgia" panose="02040502050405020303" pitchFamily="18" charset="0"/>
            </a:endParaRPr>
          </a:p>
        </p:txBody>
      </p:sp>
      <p:pic>
        <p:nvPicPr>
          <p:cNvPr id="24" name="Picture 8" descr="Isokinetic dynamometer syste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0231" y="2298164"/>
            <a:ext cx="3570039" cy="22755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adger Athletic Performance Program"/>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73944" y="2298164"/>
            <a:ext cx="4562445" cy="2275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ttp://grfx.cstv.com/photos/schools/wis/sports/m-baskbl/auto_player/10967952.jpe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9646" r="12455"/>
          <a:stretch/>
        </p:blipFill>
        <p:spPr bwMode="auto">
          <a:xfrm>
            <a:off x="8336389" y="2291569"/>
            <a:ext cx="3565832" cy="22887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 y="6688138"/>
            <a:ext cx="12221633" cy="182562"/>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50033" y="881913"/>
            <a:ext cx="1121931" cy="1335024"/>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71964" y="954109"/>
            <a:ext cx="4987027" cy="1271016"/>
          </a:xfrm>
          <a:prstGeom prst="rect">
            <a:avLst/>
          </a:prstGeom>
        </p:spPr>
      </p:pic>
    </p:spTree>
    <p:extLst>
      <p:ext uri="{BB962C8B-B14F-4D97-AF65-F5344CB8AC3E}">
        <p14:creationId xmlns:p14="http://schemas.microsoft.com/office/powerpoint/2010/main" val="414283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2D2A-691D-7346-B547-326BC70343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566322-3783-4E46-B5D3-D25970204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5A0662-A276-0949-8DD3-FF1DD648F4B7}"/>
              </a:ext>
            </a:extLst>
          </p:cNvPr>
          <p:cNvSpPr>
            <a:spLocks noGrp="1"/>
          </p:cNvSpPr>
          <p:nvPr>
            <p:ph type="dt" sz="half" idx="10"/>
          </p:nvPr>
        </p:nvSpPr>
        <p:spPr/>
        <p:txBody>
          <a:bodyPr/>
          <a:lstStyle/>
          <a:p>
            <a:fld id="{9662A1AB-E20A-1C40-9557-D8EBA77580E9}" type="datetimeFigureOut">
              <a:rPr lang="en-US" smtClean="0"/>
              <a:t>3/27/2021</a:t>
            </a:fld>
            <a:endParaRPr lang="en-US"/>
          </a:p>
        </p:txBody>
      </p:sp>
      <p:sp>
        <p:nvSpPr>
          <p:cNvPr id="5" name="Footer Placeholder 4">
            <a:extLst>
              <a:ext uri="{FF2B5EF4-FFF2-40B4-BE49-F238E27FC236}">
                <a16:creationId xmlns:a16="http://schemas.microsoft.com/office/drawing/2014/main" id="{D32E450E-FE96-174A-A5F3-CA1CC0055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C757B-8E4C-0B49-91D7-DEA554ED920A}"/>
              </a:ext>
            </a:extLst>
          </p:cNvPr>
          <p:cNvSpPr>
            <a:spLocks noGrp="1"/>
          </p:cNvSpPr>
          <p:nvPr>
            <p:ph type="sldNum" sz="quarter" idx="12"/>
          </p:nvPr>
        </p:nvSpPr>
        <p:spPr/>
        <p:txBody>
          <a:bodyPr/>
          <a:lstStyle/>
          <a:p>
            <a:fld id="{72A698D5-CB30-6842-8640-5DF1E909DDDE}" type="slidenum">
              <a:rPr lang="en-US" smtClean="0"/>
              <a:t>‹#›</a:t>
            </a:fld>
            <a:endParaRPr lang="en-US"/>
          </a:p>
        </p:txBody>
      </p:sp>
    </p:spTree>
    <p:extLst>
      <p:ext uri="{BB962C8B-B14F-4D97-AF65-F5344CB8AC3E}">
        <p14:creationId xmlns:p14="http://schemas.microsoft.com/office/powerpoint/2010/main" val="92243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0" descr="Eng_swoosh.eps"/>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18288"/>
            <a:ext cx="12217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609600" y="6357939"/>
            <a:ext cx="28448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Calibri" pitchFamily="34" charset="0"/>
              </a:defRPr>
            </a:lvl1pPr>
          </a:lstStyle>
          <a:p>
            <a:fld id="{E4338133-EDBC-427B-BD27-C22993F8D441}" type="datetime1">
              <a:rPr lang="en-US" altLang="en-US"/>
              <a:pPr/>
              <a:t>3/27/2021</a:t>
            </a:fld>
            <a:endParaRPr lang="en-US" altLang="en-US"/>
          </a:p>
        </p:txBody>
      </p:sp>
      <p:sp>
        <p:nvSpPr>
          <p:cNvPr id="5" name="Footer Placeholder 4"/>
          <p:cNvSpPr>
            <a:spLocks noGrp="1"/>
          </p:cNvSpPr>
          <p:nvPr>
            <p:ph type="ftr" sz="quarter" idx="3"/>
          </p:nvPr>
        </p:nvSpPr>
        <p:spPr>
          <a:xfrm>
            <a:off x="4165600" y="6357939"/>
            <a:ext cx="3860800"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913284" y="63579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libri" pitchFamily="34" charset="0"/>
              </a:defRPr>
            </a:lvl1pPr>
          </a:lstStyle>
          <a:p>
            <a:fld id="{EAAE34FE-CAFC-4080-870F-BB9C10BB1F33}" type="slidenum">
              <a:rPr lang="en-US" altLang="en-US"/>
              <a:pPr/>
              <a:t>‹#›</a:t>
            </a:fld>
            <a:endParaRPr lang="en-US" altLang="en-US"/>
          </a:p>
        </p:txBody>
      </p:sp>
      <p:sp>
        <p:nvSpPr>
          <p:cNvPr id="24" name="Rectangle 23"/>
          <p:cNvSpPr/>
          <p:nvPr/>
        </p:nvSpPr>
        <p:spPr>
          <a:xfrm>
            <a:off x="1" y="6688138"/>
            <a:ext cx="12221633" cy="182562"/>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p:cNvSpPr>
          <p:nvPr userDrawn="1"/>
        </p:nvSpPr>
        <p:spPr bwMode="auto">
          <a:xfrm>
            <a:off x="-80902" y="6644181"/>
            <a:ext cx="4474633"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b="1" cap="none" spc="0" baseline="0" dirty="0">
                <a:solidFill>
                  <a:srgbClr val="FFFFFF"/>
                </a:solidFill>
                <a:effectLst>
                  <a:outerShdw blurRad="50800" dist="38100" dir="2700000" algn="tl" rotWithShape="0">
                    <a:prstClr val="black">
                      <a:alpha val="40000"/>
                    </a:prstClr>
                  </a:outerShdw>
                </a:effectLst>
                <a:latin typeface="Georgia" panose="02040502050405020303" pitchFamily="18" charset="0"/>
                <a:cs typeface="Aharoni" panose="02010803020104030203" pitchFamily="2" charset="-79"/>
              </a:rPr>
              <a:t>www.ortho.wisc.edu/bap</a:t>
            </a:r>
          </a:p>
        </p:txBody>
      </p: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615291" y="16272"/>
            <a:ext cx="468752" cy="557784"/>
          </a:xfrm>
          <a:prstGeom prst="rect">
            <a:avLst/>
          </a:prstGeom>
        </p:spPr>
      </p:pic>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87127" y="29988"/>
            <a:ext cx="2080917" cy="530352"/>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78" r:id="rId5"/>
    <p:sldLayoutId id="2147483680" r:id="rId6"/>
    <p:sldLayoutId id="2147483684" r:id="rId7"/>
    <p:sldLayoutId id="2147483685" r:id="rId8"/>
    <p:sldLayoutId id="2147483686" r:id="rId9"/>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5.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9.em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4.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4908B-3A24-0649-8359-6E71898EA2FE}"/>
              </a:ext>
            </a:extLst>
          </p:cNvPr>
          <p:cNvSpPr>
            <a:spLocks noGrp="1"/>
          </p:cNvSpPr>
          <p:nvPr>
            <p:ph type="title"/>
          </p:nvPr>
        </p:nvSpPr>
        <p:spPr/>
        <p:txBody>
          <a:bodyPr/>
          <a:lstStyle/>
          <a:p>
            <a:r>
              <a:rPr lang="en-US" dirty="0">
                <a:solidFill>
                  <a:schemeClr val="tx1"/>
                </a:solidFill>
              </a:rPr>
              <a:t>Christa M Wille, PT, DPT; Samuel A Hurley, PhD; Nagesh </a:t>
            </a:r>
            <a:r>
              <a:rPr lang="en-US" dirty="0" err="1">
                <a:solidFill>
                  <a:schemeClr val="tx1"/>
                </a:solidFill>
              </a:rPr>
              <a:t>Adluru</a:t>
            </a:r>
            <a:r>
              <a:rPr lang="en-US" dirty="0">
                <a:solidFill>
                  <a:schemeClr val="tx1"/>
                </a:solidFill>
              </a:rPr>
              <a:t>, PhD; Rebecca </a:t>
            </a:r>
            <a:r>
              <a:rPr lang="en-US" dirty="0" err="1">
                <a:solidFill>
                  <a:schemeClr val="tx1"/>
                </a:solidFill>
              </a:rPr>
              <a:t>Alcock</a:t>
            </a:r>
            <a:r>
              <a:rPr lang="en-US" dirty="0">
                <a:solidFill>
                  <a:schemeClr val="tx1"/>
                </a:solidFill>
              </a:rPr>
              <a:t>, Bryan C </a:t>
            </a:r>
            <a:r>
              <a:rPr lang="en-US" dirty="0" err="1">
                <a:solidFill>
                  <a:schemeClr val="tx1"/>
                </a:solidFill>
              </a:rPr>
              <a:t>Heiderscheit</a:t>
            </a:r>
            <a:r>
              <a:rPr lang="en-US" dirty="0">
                <a:solidFill>
                  <a:schemeClr val="tx1"/>
                </a:solidFill>
              </a:rPr>
              <a:t>, PT, PhD, Richard </a:t>
            </a:r>
            <a:r>
              <a:rPr lang="en-US" dirty="0" err="1">
                <a:solidFill>
                  <a:schemeClr val="tx1"/>
                </a:solidFill>
              </a:rPr>
              <a:t>Kijowski</a:t>
            </a:r>
            <a:r>
              <a:rPr lang="en-US" dirty="0">
                <a:solidFill>
                  <a:schemeClr val="tx1"/>
                </a:solidFill>
              </a:rPr>
              <a:t> MD</a:t>
            </a:r>
            <a:br>
              <a:rPr lang="en-US" dirty="0">
                <a:solidFill>
                  <a:schemeClr val="tx1"/>
                </a:solidFill>
              </a:rPr>
            </a:br>
            <a:r>
              <a:rPr lang="en-US" dirty="0">
                <a:solidFill>
                  <a:schemeClr val="tx1"/>
                </a:solidFill>
              </a:rPr>
              <a:t>RSNA 2019</a:t>
            </a:r>
            <a:br>
              <a:rPr lang="en-US" dirty="0">
                <a:solidFill>
                  <a:schemeClr val="tx1"/>
                </a:solidFill>
              </a:rPr>
            </a:br>
            <a:r>
              <a:rPr lang="en-US" dirty="0">
                <a:solidFill>
                  <a:schemeClr val="tx1"/>
                </a:solidFill>
              </a:rPr>
              <a:t>December 3</a:t>
            </a:r>
            <a:r>
              <a:rPr lang="en-US" baseline="30000" dirty="0">
                <a:solidFill>
                  <a:schemeClr val="tx1"/>
                </a:solidFill>
              </a:rPr>
              <a:t>rd</a:t>
            </a:r>
            <a:r>
              <a:rPr lang="en-US" dirty="0">
                <a:solidFill>
                  <a:schemeClr val="tx1"/>
                </a:solidFill>
              </a:rPr>
              <a:t>, 2019</a:t>
            </a:r>
            <a:br>
              <a:rPr lang="en-US" dirty="0">
                <a:solidFill>
                  <a:schemeClr val="tx1"/>
                </a:solidFill>
              </a:rPr>
            </a:br>
            <a:r>
              <a:rPr lang="en-US" dirty="0">
                <a:solidFill>
                  <a:schemeClr val="tx1"/>
                </a:solidFill>
              </a:rPr>
              <a:t>Chicago, IL</a:t>
            </a:r>
            <a:br>
              <a:rPr lang="en-US" dirty="0"/>
            </a:br>
            <a:endParaRPr lang="en-US" dirty="0"/>
          </a:p>
        </p:txBody>
      </p:sp>
      <p:sp>
        <p:nvSpPr>
          <p:cNvPr id="3" name="Subtitle 2">
            <a:extLst>
              <a:ext uri="{FF2B5EF4-FFF2-40B4-BE49-F238E27FC236}">
                <a16:creationId xmlns:a16="http://schemas.microsoft.com/office/drawing/2014/main" id="{93909771-B12E-2D4E-865E-1944A856B8F2}"/>
              </a:ext>
            </a:extLst>
          </p:cNvPr>
          <p:cNvSpPr>
            <a:spLocks noGrp="1"/>
          </p:cNvSpPr>
          <p:nvPr>
            <p:ph type="body" idx="1"/>
          </p:nvPr>
        </p:nvSpPr>
        <p:spPr/>
        <p:txBody>
          <a:bodyPr/>
          <a:lstStyle/>
          <a:p>
            <a:r>
              <a:rPr lang="en-US" dirty="0">
                <a:effectLst/>
              </a:rPr>
              <a:t>Quantitative Muscle Microstructural Changes detected with Diffusion Tensor Imaging following Hamstring Strain Injuries in Collegiate Athletes </a:t>
            </a:r>
            <a:endParaRPr lang="en-US" dirty="0"/>
          </a:p>
        </p:txBody>
      </p:sp>
    </p:spTree>
    <p:extLst>
      <p:ext uri="{BB962C8B-B14F-4D97-AF65-F5344CB8AC3E}">
        <p14:creationId xmlns:p14="http://schemas.microsoft.com/office/powerpoint/2010/main" val="160194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38D2-0DE4-944A-A887-E5B8F4F0B3D9}"/>
              </a:ext>
            </a:extLst>
          </p:cNvPr>
          <p:cNvSpPr>
            <a:spLocks noGrp="1"/>
          </p:cNvSpPr>
          <p:nvPr>
            <p:ph type="title"/>
          </p:nvPr>
        </p:nvSpPr>
        <p:spPr/>
        <p:txBody>
          <a:bodyPr/>
          <a:lstStyle/>
          <a:p>
            <a:r>
              <a:rPr lang="en-US" dirty="0"/>
              <a:t>Results: Injury Descriptions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E62748FE-58C2-7D4D-9518-D9E032E66EC3}"/>
                  </a:ext>
                </a:extLst>
              </p:cNvPr>
              <p:cNvGraphicFramePr>
                <a:graphicFrameLocks noGrp="1"/>
              </p:cNvGraphicFramePr>
              <p:nvPr>
                <p:extLst>
                  <p:ext uri="{D42A27DB-BD31-4B8C-83A1-F6EECF244321}">
                    <p14:modId xmlns:p14="http://schemas.microsoft.com/office/powerpoint/2010/main" val="3954802548"/>
                  </p:ext>
                </p:extLst>
              </p:nvPr>
            </p:nvGraphicFramePr>
            <p:xfrm>
              <a:off x="609600" y="1467556"/>
              <a:ext cx="5981700" cy="5048524"/>
            </p:xfrm>
            <a:graphic>
              <a:graphicData uri="http://schemas.openxmlformats.org/drawingml/2006/table">
                <a:tbl>
                  <a:tblPr firstRow="1" bandRow="1">
                    <a:tableStyleId>{8A107856-5554-42FB-B03E-39F5DBC370BA}</a:tableStyleId>
                  </a:tblPr>
                  <a:tblGrid>
                    <a:gridCol w="4180758">
                      <a:extLst>
                        <a:ext uri="{9D8B030D-6E8A-4147-A177-3AD203B41FA5}">
                          <a16:colId xmlns:a16="http://schemas.microsoft.com/office/drawing/2014/main" val="1168606807"/>
                        </a:ext>
                      </a:extLst>
                    </a:gridCol>
                    <a:gridCol w="1800942">
                      <a:extLst>
                        <a:ext uri="{9D8B030D-6E8A-4147-A177-3AD203B41FA5}">
                          <a16:colId xmlns:a16="http://schemas.microsoft.com/office/drawing/2014/main" val="1477007566"/>
                        </a:ext>
                      </a:extLst>
                    </a:gridCol>
                  </a:tblGrid>
                  <a:tr h="1565855">
                    <a:tc>
                      <a:txBody>
                        <a:bodyPr/>
                        <a:lstStyle/>
                        <a:p>
                          <a:r>
                            <a:rPr lang="en-US" sz="1900" b="1" dirty="0"/>
                            <a:t>Primary Injured Muscle</a:t>
                          </a:r>
                        </a:p>
                        <a:p>
                          <a:r>
                            <a:rPr lang="en-US" sz="1900" dirty="0"/>
                            <a:t>    </a:t>
                          </a:r>
                          <a:r>
                            <a:rPr lang="en-US" sz="1900" b="0" dirty="0"/>
                            <a:t>Biceps Femoris Long Head</a:t>
                          </a:r>
                        </a:p>
                        <a:p>
                          <a:r>
                            <a:rPr lang="en-US" sz="1900" b="0" dirty="0"/>
                            <a:t>    Biceps Femoris Short Head</a:t>
                          </a:r>
                        </a:p>
                        <a:p>
                          <a:r>
                            <a:rPr lang="en-US" sz="1900" b="0" dirty="0"/>
                            <a:t>    Semitendinosus</a:t>
                          </a:r>
                        </a:p>
                        <a:p>
                          <a:r>
                            <a:rPr lang="en-US" sz="1900" b="0" dirty="0"/>
                            <a:t>    Semimembranosus</a:t>
                          </a:r>
                        </a:p>
                      </a:txBody>
                      <a:tcPr/>
                    </a:tc>
                    <a:tc>
                      <a:txBody>
                        <a:bodyPr/>
                        <a:lstStyle/>
                        <a:p>
                          <a:pPr algn="l"/>
                          <a:endParaRPr lang="en-US" sz="1900" dirty="0"/>
                        </a:p>
                        <a:p>
                          <a:pPr algn="l"/>
                          <a:r>
                            <a:rPr lang="en-US" sz="1900" b="0" dirty="0"/>
                            <a:t>12</a:t>
                          </a:r>
                        </a:p>
                        <a:p>
                          <a:pPr algn="l"/>
                          <a:r>
                            <a:rPr lang="en-US" sz="1900" b="0" dirty="0"/>
                            <a:t>3</a:t>
                          </a:r>
                        </a:p>
                        <a:p>
                          <a:pPr algn="l"/>
                          <a:r>
                            <a:rPr lang="en-US" sz="1900" b="0" dirty="0"/>
                            <a:t>4</a:t>
                          </a:r>
                        </a:p>
                        <a:p>
                          <a:pPr algn="l"/>
                          <a:r>
                            <a:rPr lang="en-US" sz="1900" b="0" dirty="0"/>
                            <a:t>2</a:t>
                          </a:r>
                        </a:p>
                      </a:txBody>
                      <a:tcPr/>
                    </a:tc>
                    <a:extLst>
                      <a:ext uri="{0D108BD9-81ED-4DB2-BD59-A6C34878D82A}">
                        <a16:rowId xmlns:a16="http://schemas.microsoft.com/office/drawing/2014/main" val="229363461"/>
                      </a:ext>
                    </a:extLst>
                  </a:tr>
                  <a:tr h="2091039">
                    <a:tc>
                      <a:txBody>
                        <a:bodyPr/>
                        <a:lstStyle/>
                        <a:p>
                          <a:r>
                            <a:rPr lang="en-US" sz="1900" b="1" dirty="0"/>
                            <a:t>Edema ROI Characteristics</a:t>
                          </a:r>
                        </a:p>
                        <a:p>
                          <a:r>
                            <a:rPr lang="en-US" sz="1900" b="1" dirty="0"/>
                            <a:t>    </a:t>
                          </a:r>
                          <a:r>
                            <a:rPr lang="en-US" sz="1900" b="0" dirty="0"/>
                            <a:t>Cranial-caudal length</a:t>
                          </a:r>
                        </a:p>
                        <a:p>
                          <a:r>
                            <a:rPr lang="en-US" sz="1900" b="0" dirty="0"/>
                            <a:t>    Anterior-posterior length </a:t>
                          </a:r>
                        </a:p>
                        <a:p>
                          <a:r>
                            <a:rPr lang="en-US" sz="1900" b="0" dirty="0"/>
                            <a:t>    Medial-lateral length </a:t>
                          </a:r>
                        </a:p>
                        <a:p>
                          <a:r>
                            <a:rPr lang="en-US" sz="1900" b="0" dirty="0"/>
                            <a:t>    Volume</a:t>
                          </a:r>
                        </a:p>
                        <a:p>
                          <a:pPr marL="466725" indent="-466725">
                            <a:tabLst/>
                          </a:pPr>
                          <a:r>
                            <a:rPr lang="en-US" sz="1900" b="0" dirty="0"/>
                            <a:t>    Normalized Volume (% of total hamstring muscle volume)</a:t>
                          </a:r>
                        </a:p>
                      </a:txBody>
                      <a:tcPr/>
                    </a:tc>
                    <a:tc>
                      <a:txBody>
                        <a:bodyPr/>
                        <a:lstStyle/>
                        <a:p>
                          <a:pPr algn="l"/>
                          <a:endParaRPr lang="en-US" sz="1900" dirty="0"/>
                        </a:p>
                        <a:p>
                          <a:pPr algn="l"/>
                          <a:r>
                            <a:rPr lang="en-US" sz="1900" dirty="0"/>
                            <a:t>19.7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dirty="0"/>
                            <a:t> 7.7 cm</a:t>
                          </a:r>
                        </a:p>
                        <a:p>
                          <a:pPr algn="l"/>
                          <a:r>
                            <a:rPr lang="en-US" sz="1900" dirty="0"/>
                            <a:t>5.7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dirty="0"/>
                            <a:t> 2.8 cm</a:t>
                          </a:r>
                        </a:p>
                        <a:p>
                          <a:pPr algn="l"/>
                          <a:r>
                            <a:rPr lang="en-US" sz="1900" dirty="0"/>
                            <a:t>5.4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r>
                                <a:rPr lang="en-US" sz="1900" b="0" i="1" smtClean="0">
                                  <a:latin typeface="Cambria Math" panose="02040503050406030204" pitchFamily="18" charset="0"/>
                                  <a:ea typeface="Cambria Math" panose="02040503050406030204" pitchFamily="18" charset="0"/>
                                </a:rPr>
                                <m:t> </m:t>
                              </m:r>
                            </m:oMath>
                          </a14:m>
                          <a:r>
                            <a:rPr lang="en-US" sz="1900" dirty="0"/>
                            <a:t>2.1 cm</a:t>
                          </a:r>
                        </a:p>
                        <a:p>
                          <a:pPr algn="l"/>
                          <a:r>
                            <a:rPr lang="en-US" sz="1900" dirty="0"/>
                            <a:t>108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dirty="0"/>
                            <a:t> 126 </a:t>
                          </a:r>
                          <a:r>
                            <a:rPr lang="en-US" sz="1900" b="0" dirty="0"/>
                            <a:t>cm</a:t>
                          </a:r>
                          <a:r>
                            <a:rPr lang="en-US" sz="1900" b="0" baseline="30000" dirty="0"/>
                            <a:t>3</a:t>
                          </a:r>
                          <a:endParaRPr lang="en-US" sz="1900" dirty="0"/>
                        </a:p>
                        <a:p>
                          <a:pPr algn="l"/>
                          <a:r>
                            <a:rPr lang="en-US" sz="1900" dirty="0"/>
                            <a:t>7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dirty="0"/>
                            <a:t> 8%</a:t>
                          </a:r>
                        </a:p>
                      </a:txBody>
                      <a:tcPr/>
                    </a:tc>
                    <a:extLst>
                      <a:ext uri="{0D108BD9-81ED-4DB2-BD59-A6C34878D82A}">
                        <a16:rowId xmlns:a16="http://schemas.microsoft.com/office/drawing/2014/main" val="1505132011"/>
                      </a:ext>
                    </a:extLst>
                  </a:tr>
                  <a:tr h="387588">
                    <a:tc>
                      <a:txBody>
                        <a:bodyPr/>
                        <a:lstStyle/>
                        <a:p>
                          <a:r>
                            <a:rPr lang="en-US" sz="1900" b="1" dirty="0"/>
                            <a:t>Days to Return to Sport</a:t>
                          </a:r>
                        </a:p>
                      </a:txBody>
                      <a:tcPr/>
                    </a:tc>
                    <a:tc>
                      <a:txBody>
                        <a:bodyPr/>
                        <a:lstStyle/>
                        <a:p>
                          <a:pPr algn="l"/>
                          <a:r>
                            <a:rPr lang="en-US" sz="1900" dirty="0"/>
                            <a:t>25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dirty="0"/>
                            <a:t> 13.5 days</a:t>
                          </a:r>
                        </a:p>
                      </a:txBody>
                      <a:tcPr/>
                    </a:tc>
                    <a:extLst>
                      <a:ext uri="{0D108BD9-81ED-4DB2-BD59-A6C34878D82A}">
                        <a16:rowId xmlns:a16="http://schemas.microsoft.com/office/drawing/2014/main" val="1773354408"/>
                      </a:ext>
                    </a:extLst>
                  </a:tr>
                  <a:tr h="976721">
                    <a:tc>
                      <a:txBody>
                        <a:bodyPr/>
                        <a:lstStyle/>
                        <a:p>
                          <a:r>
                            <a:rPr lang="en-US" sz="1900" b="1" dirty="0"/>
                            <a:t>Return to Sport In Season</a:t>
                          </a:r>
                        </a:p>
                        <a:p>
                          <a:r>
                            <a:rPr lang="en-US" sz="1900" b="1" dirty="0"/>
                            <a:t>    </a:t>
                          </a:r>
                          <a:r>
                            <a:rPr lang="en-US" sz="1900" b="0" dirty="0"/>
                            <a:t>Yes</a:t>
                          </a:r>
                        </a:p>
                        <a:p>
                          <a:r>
                            <a:rPr lang="en-US" sz="1900" b="0" dirty="0"/>
                            <a:t>    No</a:t>
                          </a:r>
                        </a:p>
                      </a:txBody>
                      <a:tcPr/>
                    </a:tc>
                    <a:tc>
                      <a:txBody>
                        <a:bodyPr/>
                        <a:lstStyle/>
                        <a:p>
                          <a:pPr algn="l"/>
                          <a:endParaRPr lang="en-US" sz="1900" dirty="0"/>
                        </a:p>
                        <a:p>
                          <a:pPr algn="l"/>
                          <a:r>
                            <a:rPr lang="en-US" sz="1900" dirty="0"/>
                            <a:t>14</a:t>
                          </a:r>
                        </a:p>
                        <a:p>
                          <a:pPr algn="l"/>
                          <a:r>
                            <a:rPr lang="en-US" sz="1900" dirty="0"/>
                            <a:t>7</a:t>
                          </a:r>
                        </a:p>
                      </a:txBody>
                      <a:tcPr/>
                    </a:tc>
                    <a:extLst>
                      <a:ext uri="{0D108BD9-81ED-4DB2-BD59-A6C34878D82A}">
                        <a16:rowId xmlns:a16="http://schemas.microsoft.com/office/drawing/2014/main" val="1760755127"/>
                      </a:ext>
                    </a:extLst>
                  </a:tr>
                </a:tbl>
              </a:graphicData>
            </a:graphic>
          </p:graphicFrame>
        </mc:Choice>
        <mc:Fallback xmlns="">
          <p:graphicFrame>
            <p:nvGraphicFramePr>
              <p:cNvPr id="5" name="Table 4">
                <a:extLst>
                  <a:ext uri="{FF2B5EF4-FFF2-40B4-BE49-F238E27FC236}">
                    <a16:creationId xmlns:a16="http://schemas.microsoft.com/office/drawing/2014/main" id="{E62748FE-58C2-7D4D-9518-D9E032E66EC3}"/>
                  </a:ext>
                </a:extLst>
              </p:cNvPr>
              <p:cNvGraphicFramePr>
                <a:graphicFrameLocks noGrp="1"/>
              </p:cNvGraphicFramePr>
              <p:nvPr>
                <p:extLst>
                  <p:ext uri="{D42A27DB-BD31-4B8C-83A1-F6EECF244321}">
                    <p14:modId xmlns:p14="http://schemas.microsoft.com/office/powerpoint/2010/main" val="3954802548"/>
                  </p:ext>
                </p:extLst>
              </p:nvPr>
            </p:nvGraphicFramePr>
            <p:xfrm>
              <a:off x="609600" y="1467556"/>
              <a:ext cx="5981700" cy="5048524"/>
            </p:xfrm>
            <a:graphic>
              <a:graphicData uri="http://schemas.openxmlformats.org/drawingml/2006/table">
                <a:tbl>
                  <a:tblPr firstRow="1" bandRow="1">
                    <a:tableStyleId>{8A107856-5554-42FB-B03E-39F5DBC370BA}</a:tableStyleId>
                  </a:tblPr>
                  <a:tblGrid>
                    <a:gridCol w="4180758">
                      <a:extLst>
                        <a:ext uri="{9D8B030D-6E8A-4147-A177-3AD203B41FA5}">
                          <a16:colId xmlns:a16="http://schemas.microsoft.com/office/drawing/2014/main" val="1168606807"/>
                        </a:ext>
                      </a:extLst>
                    </a:gridCol>
                    <a:gridCol w="1800942">
                      <a:extLst>
                        <a:ext uri="{9D8B030D-6E8A-4147-A177-3AD203B41FA5}">
                          <a16:colId xmlns:a16="http://schemas.microsoft.com/office/drawing/2014/main" val="1477007566"/>
                        </a:ext>
                      </a:extLst>
                    </a:gridCol>
                  </a:tblGrid>
                  <a:tr h="1565855">
                    <a:tc>
                      <a:txBody>
                        <a:bodyPr/>
                        <a:lstStyle/>
                        <a:p>
                          <a:r>
                            <a:rPr lang="en-US" sz="1900" b="1" dirty="0"/>
                            <a:t>Primary Injured Muscle</a:t>
                          </a:r>
                        </a:p>
                        <a:p>
                          <a:r>
                            <a:rPr lang="en-US" sz="1900" dirty="0"/>
                            <a:t>    </a:t>
                          </a:r>
                          <a:r>
                            <a:rPr lang="en-US" sz="1900" b="0" dirty="0"/>
                            <a:t>Biceps Femoris Long Head</a:t>
                          </a:r>
                        </a:p>
                        <a:p>
                          <a:r>
                            <a:rPr lang="en-US" sz="1900" b="0" dirty="0"/>
                            <a:t>    Biceps Femoris Short Head</a:t>
                          </a:r>
                        </a:p>
                        <a:p>
                          <a:r>
                            <a:rPr lang="en-US" sz="1900" b="0" dirty="0"/>
                            <a:t>    Semitendinosus</a:t>
                          </a:r>
                        </a:p>
                        <a:p>
                          <a:r>
                            <a:rPr lang="en-US" sz="1900" b="0" dirty="0"/>
                            <a:t>    Semimembranosus</a:t>
                          </a:r>
                        </a:p>
                      </a:txBody>
                      <a:tcPr/>
                    </a:tc>
                    <a:tc>
                      <a:txBody>
                        <a:bodyPr/>
                        <a:lstStyle/>
                        <a:p>
                          <a:pPr algn="l"/>
                          <a:endParaRPr lang="en-US" sz="1900" dirty="0"/>
                        </a:p>
                        <a:p>
                          <a:pPr algn="l"/>
                          <a:r>
                            <a:rPr lang="en-US" sz="1900" b="0" dirty="0"/>
                            <a:t>12</a:t>
                          </a:r>
                        </a:p>
                        <a:p>
                          <a:pPr algn="l"/>
                          <a:r>
                            <a:rPr lang="en-US" sz="1900" b="0" dirty="0"/>
                            <a:t>3</a:t>
                          </a:r>
                        </a:p>
                        <a:p>
                          <a:pPr algn="l"/>
                          <a:r>
                            <a:rPr lang="en-US" sz="1900" b="0" dirty="0"/>
                            <a:t>4</a:t>
                          </a:r>
                        </a:p>
                        <a:p>
                          <a:pPr algn="l"/>
                          <a:r>
                            <a:rPr lang="en-US" sz="1900" b="0" dirty="0"/>
                            <a:t>2</a:t>
                          </a:r>
                        </a:p>
                      </a:txBody>
                      <a:tcPr/>
                    </a:tc>
                    <a:extLst>
                      <a:ext uri="{0D108BD9-81ED-4DB2-BD59-A6C34878D82A}">
                        <a16:rowId xmlns:a16="http://schemas.microsoft.com/office/drawing/2014/main" val="229363461"/>
                      </a:ext>
                    </a:extLst>
                  </a:tr>
                  <a:tr h="2118360">
                    <a:tc>
                      <a:txBody>
                        <a:bodyPr/>
                        <a:lstStyle/>
                        <a:p>
                          <a:r>
                            <a:rPr lang="en-US" sz="1900" b="1" dirty="0"/>
                            <a:t>Edema ROI Characteristics</a:t>
                          </a:r>
                        </a:p>
                        <a:p>
                          <a:r>
                            <a:rPr lang="en-US" sz="1900" b="1" dirty="0"/>
                            <a:t>    </a:t>
                          </a:r>
                          <a:r>
                            <a:rPr lang="en-US" sz="1900" b="0" dirty="0"/>
                            <a:t>Cranial-caudal length</a:t>
                          </a:r>
                        </a:p>
                        <a:p>
                          <a:r>
                            <a:rPr lang="en-US" sz="1900" b="0" dirty="0"/>
                            <a:t>    Anterior-posterior length </a:t>
                          </a:r>
                        </a:p>
                        <a:p>
                          <a:r>
                            <a:rPr lang="en-US" sz="1900" b="0" dirty="0"/>
                            <a:t>    Medial-lateral length </a:t>
                          </a:r>
                        </a:p>
                        <a:p>
                          <a:r>
                            <a:rPr lang="en-US" sz="1900" b="0" dirty="0"/>
                            <a:t>    Volume</a:t>
                          </a:r>
                        </a:p>
                        <a:p>
                          <a:pPr marL="466725" indent="-466725">
                            <a:tabLst/>
                          </a:pPr>
                          <a:r>
                            <a:rPr lang="en-US" sz="1900" b="0" dirty="0"/>
                            <a:t>    Normalized Volume (% of total hamstring muscle volume)</a:t>
                          </a:r>
                        </a:p>
                      </a:txBody>
                      <a:tcPr/>
                    </a:tc>
                    <a:tc>
                      <a:txBody>
                        <a:bodyPr/>
                        <a:lstStyle/>
                        <a:p>
                          <a:endParaRPr lang="en-US"/>
                        </a:p>
                      </a:txBody>
                      <a:tcPr>
                        <a:blipFill>
                          <a:blip r:embed="rId3"/>
                          <a:stretch>
                            <a:fillRect l="-232394" t="-75449" r="-704" b="-67665"/>
                          </a:stretch>
                        </a:blipFill>
                      </a:tcPr>
                    </a:tc>
                    <a:extLst>
                      <a:ext uri="{0D108BD9-81ED-4DB2-BD59-A6C34878D82A}">
                        <a16:rowId xmlns:a16="http://schemas.microsoft.com/office/drawing/2014/main" val="1505132011"/>
                      </a:ext>
                    </a:extLst>
                  </a:tr>
                  <a:tr h="387588">
                    <a:tc>
                      <a:txBody>
                        <a:bodyPr/>
                        <a:lstStyle/>
                        <a:p>
                          <a:r>
                            <a:rPr lang="en-US" sz="1900" b="1" dirty="0"/>
                            <a:t>Days to Return to Sport</a:t>
                          </a:r>
                        </a:p>
                      </a:txBody>
                      <a:tcPr/>
                    </a:tc>
                    <a:tc>
                      <a:txBody>
                        <a:bodyPr/>
                        <a:lstStyle/>
                        <a:p>
                          <a:endParaRPr lang="en-US"/>
                        </a:p>
                      </a:txBody>
                      <a:tcPr>
                        <a:blipFill>
                          <a:blip r:embed="rId3"/>
                          <a:stretch>
                            <a:fillRect l="-232394" t="-945161" r="-704" b="-264516"/>
                          </a:stretch>
                        </a:blipFill>
                      </a:tcPr>
                    </a:tc>
                    <a:extLst>
                      <a:ext uri="{0D108BD9-81ED-4DB2-BD59-A6C34878D82A}">
                        <a16:rowId xmlns:a16="http://schemas.microsoft.com/office/drawing/2014/main" val="1773354408"/>
                      </a:ext>
                    </a:extLst>
                  </a:tr>
                  <a:tr h="976721">
                    <a:tc>
                      <a:txBody>
                        <a:bodyPr/>
                        <a:lstStyle/>
                        <a:p>
                          <a:r>
                            <a:rPr lang="en-US" sz="1900" b="1" dirty="0"/>
                            <a:t>Return to Sport In Season</a:t>
                          </a:r>
                        </a:p>
                        <a:p>
                          <a:r>
                            <a:rPr lang="en-US" sz="1900" b="1" dirty="0"/>
                            <a:t>    </a:t>
                          </a:r>
                          <a:r>
                            <a:rPr lang="en-US" sz="1900" b="0" dirty="0"/>
                            <a:t>Yes</a:t>
                          </a:r>
                        </a:p>
                        <a:p>
                          <a:r>
                            <a:rPr lang="en-US" sz="1900" b="0" dirty="0"/>
                            <a:t>    No</a:t>
                          </a:r>
                        </a:p>
                      </a:txBody>
                      <a:tcPr/>
                    </a:tc>
                    <a:tc>
                      <a:txBody>
                        <a:bodyPr/>
                        <a:lstStyle/>
                        <a:p>
                          <a:pPr algn="l"/>
                          <a:endParaRPr lang="en-US" sz="1900" dirty="0"/>
                        </a:p>
                        <a:p>
                          <a:pPr algn="l"/>
                          <a:r>
                            <a:rPr lang="en-US" sz="1900" dirty="0"/>
                            <a:t>14</a:t>
                          </a:r>
                        </a:p>
                        <a:p>
                          <a:pPr algn="l"/>
                          <a:r>
                            <a:rPr lang="en-US" sz="1900" dirty="0"/>
                            <a:t>7</a:t>
                          </a:r>
                        </a:p>
                      </a:txBody>
                      <a:tcPr/>
                    </a:tc>
                    <a:extLst>
                      <a:ext uri="{0D108BD9-81ED-4DB2-BD59-A6C34878D82A}">
                        <a16:rowId xmlns:a16="http://schemas.microsoft.com/office/drawing/2014/main" val="1760755127"/>
                      </a:ext>
                    </a:extLst>
                  </a:tr>
                </a:tbl>
              </a:graphicData>
            </a:graphic>
          </p:graphicFrame>
        </mc:Fallback>
      </mc:AlternateContent>
      <p:pic>
        <p:nvPicPr>
          <p:cNvPr id="12" name="Picture 11">
            <a:extLst>
              <a:ext uri="{FF2B5EF4-FFF2-40B4-BE49-F238E27FC236}">
                <a16:creationId xmlns:a16="http://schemas.microsoft.com/office/drawing/2014/main" id="{0FF7BE2F-4143-7C4C-8C5D-F210AE57DC45}"/>
              </a:ext>
            </a:extLst>
          </p:cNvPr>
          <p:cNvPicPr>
            <a:picLocks noChangeAspect="1"/>
          </p:cNvPicPr>
          <p:nvPr/>
        </p:nvPicPr>
        <p:blipFill rotWithShape="1">
          <a:blip r:embed="rId4"/>
          <a:srcRect l="58880" t="19308" r="3794" b="24088"/>
          <a:stretch/>
        </p:blipFill>
        <p:spPr>
          <a:xfrm>
            <a:off x="6735978" y="2079983"/>
            <a:ext cx="5336133" cy="3017158"/>
          </a:xfrm>
          <a:prstGeom prst="rect">
            <a:avLst/>
          </a:prstGeom>
        </p:spPr>
      </p:pic>
      <p:grpSp>
        <p:nvGrpSpPr>
          <p:cNvPr id="13" name="Group 12">
            <a:extLst>
              <a:ext uri="{FF2B5EF4-FFF2-40B4-BE49-F238E27FC236}">
                <a16:creationId xmlns:a16="http://schemas.microsoft.com/office/drawing/2014/main" id="{863CD1F7-A8B4-754C-A0E1-21517814E776}"/>
              </a:ext>
            </a:extLst>
          </p:cNvPr>
          <p:cNvGrpSpPr/>
          <p:nvPr/>
        </p:nvGrpSpPr>
        <p:grpSpPr>
          <a:xfrm>
            <a:off x="10785337" y="3616939"/>
            <a:ext cx="1867696" cy="746139"/>
            <a:chOff x="4928616" y="4192110"/>
            <a:chExt cx="1399837" cy="746139"/>
          </a:xfrm>
        </p:grpSpPr>
        <p:sp>
          <p:nvSpPr>
            <p:cNvPr id="14" name="TextBox 13">
              <a:extLst>
                <a:ext uri="{FF2B5EF4-FFF2-40B4-BE49-F238E27FC236}">
                  <a16:creationId xmlns:a16="http://schemas.microsoft.com/office/drawing/2014/main" id="{F2157734-A8F4-3745-B1CA-826C7699E06C}"/>
                </a:ext>
              </a:extLst>
            </p:cNvPr>
            <p:cNvSpPr txBox="1"/>
            <p:nvPr/>
          </p:nvSpPr>
          <p:spPr>
            <a:xfrm>
              <a:off x="5051324" y="4192110"/>
              <a:ext cx="1277129" cy="369332"/>
            </a:xfrm>
            <a:prstGeom prst="rect">
              <a:avLst/>
            </a:prstGeom>
            <a:noFill/>
          </p:spPr>
          <p:txBody>
            <a:bodyPr wrap="square" rtlCol="0">
              <a:spAutoFit/>
            </a:bodyPr>
            <a:lstStyle/>
            <a:p>
              <a:r>
                <a:rPr lang="en-US" dirty="0">
                  <a:solidFill>
                    <a:srgbClr val="FFFF00"/>
                  </a:solidFill>
                </a:rPr>
                <a:t>43 mm</a:t>
              </a:r>
            </a:p>
          </p:txBody>
        </p:sp>
        <p:cxnSp>
          <p:nvCxnSpPr>
            <p:cNvPr id="15" name="Straight Connector 14">
              <a:extLst>
                <a:ext uri="{FF2B5EF4-FFF2-40B4-BE49-F238E27FC236}">
                  <a16:creationId xmlns:a16="http://schemas.microsoft.com/office/drawing/2014/main" id="{6681C31A-B30E-AB4A-9F77-FCC6B0D8F2C6}"/>
                </a:ext>
              </a:extLst>
            </p:cNvPr>
            <p:cNvCxnSpPr/>
            <p:nvPr/>
          </p:nvCxnSpPr>
          <p:spPr>
            <a:xfrm flipV="1">
              <a:off x="5241839" y="4510801"/>
              <a:ext cx="248559" cy="409389"/>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C5F411C-2B24-B942-AB85-D8E236A26657}"/>
                </a:ext>
              </a:extLst>
            </p:cNvPr>
            <p:cNvCxnSpPr>
              <a:cxnSpLocks/>
            </p:cNvCxnSpPr>
            <p:nvPr/>
          </p:nvCxnSpPr>
          <p:spPr>
            <a:xfrm>
              <a:off x="4928616" y="4938249"/>
              <a:ext cx="32004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1A6D01ED-FCDA-0940-B6DC-5BC416575766}"/>
              </a:ext>
            </a:extLst>
          </p:cNvPr>
          <p:cNvGrpSpPr/>
          <p:nvPr/>
        </p:nvGrpSpPr>
        <p:grpSpPr>
          <a:xfrm>
            <a:off x="9786051" y="4066385"/>
            <a:ext cx="1497546" cy="1059529"/>
            <a:chOff x="4144511" y="4712107"/>
            <a:chExt cx="1277129" cy="903582"/>
          </a:xfrm>
        </p:grpSpPr>
        <p:cxnSp>
          <p:nvCxnSpPr>
            <p:cNvPr id="18" name="Straight Connector 17">
              <a:extLst>
                <a:ext uri="{FF2B5EF4-FFF2-40B4-BE49-F238E27FC236}">
                  <a16:creationId xmlns:a16="http://schemas.microsoft.com/office/drawing/2014/main" id="{57E96601-3486-AA42-95D9-796A09030AB0}"/>
                </a:ext>
              </a:extLst>
            </p:cNvPr>
            <p:cNvCxnSpPr>
              <a:cxnSpLocks/>
            </p:cNvCxnSpPr>
            <p:nvPr/>
          </p:nvCxnSpPr>
          <p:spPr>
            <a:xfrm>
              <a:off x="5145762" y="4712107"/>
              <a:ext cx="0" cy="48437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3BA919C-85A8-5743-9D32-FDF1C8B15388}"/>
                </a:ext>
              </a:extLst>
            </p:cNvPr>
            <p:cNvSpPr txBox="1"/>
            <p:nvPr/>
          </p:nvSpPr>
          <p:spPr>
            <a:xfrm>
              <a:off x="4144511" y="5246357"/>
              <a:ext cx="1277129" cy="369332"/>
            </a:xfrm>
            <a:prstGeom prst="rect">
              <a:avLst/>
            </a:prstGeom>
            <a:noFill/>
          </p:spPr>
          <p:txBody>
            <a:bodyPr wrap="square" rtlCol="0">
              <a:spAutoFit/>
            </a:bodyPr>
            <a:lstStyle/>
            <a:p>
              <a:r>
                <a:rPr lang="en-US" dirty="0">
                  <a:solidFill>
                    <a:srgbClr val="FFFF00"/>
                  </a:solidFill>
                </a:rPr>
                <a:t>38 mm</a:t>
              </a:r>
            </a:p>
          </p:txBody>
        </p:sp>
        <p:cxnSp>
          <p:nvCxnSpPr>
            <p:cNvPr id="20" name="Straight Connector 19">
              <a:extLst>
                <a:ext uri="{FF2B5EF4-FFF2-40B4-BE49-F238E27FC236}">
                  <a16:creationId xmlns:a16="http://schemas.microsoft.com/office/drawing/2014/main" id="{5BEE7A58-DA8E-344D-BF6C-D1642047AD63}"/>
                </a:ext>
              </a:extLst>
            </p:cNvPr>
            <p:cNvCxnSpPr>
              <a:cxnSpLocks/>
            </p:cNvCxnSpPr>
            <p:nvPr/>
          </p:nvCxnSpPr>
          <p:spPr>
            <a:xfrm flipH="1">
              <a:off x="4841306" y="5141614"/>
              <a:ext cx="288915" cy="199527"/>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146D6E49-6C65-5C46-9BE7-3522227017F6}"/>
              </a:ext>
            </a:extLst>
          </p:cNvPr>
          <p:cNvPicPr>
            <a:picLocks noChangeAspect="1"/>
          </p:cNvPicPr>
          <p:nvPr/>
        </p:nvPicPr>
        <p:blipFill rotWithShape="1">
          <a:blip r:embed="rId5"/>
          <a:srcRect l="40556" r="29980"/>
          <a:stretch/>
        </p:blipFill>
        <p:spPr>
          <a:xfrm>
            <a:off x="7238040" y="1474677"/>
            <a:ext cx="4344360" cy="5089817"/>
          </a:xfrm>
          <a:prstGeom prst="rect">
            <a:avLst/>
          </a:prstGeom>
        </p:spPr>
      </p:pic>
      <p:grpSp>
        <p:nvGrpSpPr>
          <p:cNvPr id="8" name="Group 7">
            <a:extLst>
              <a:ext uri="{FF2B5EF4-FFF2-40B4-BE49-F238E27FC236}">
                <a16:creationId xmlns:a16="http://schemas.microsoft.com/office/drawing/2014/main" id="{2775E37B-B3D5-E540-9029-6EEC7AA9888A}"/>
              </a:ext>
            </a:extLst>
          </p:cNvPr>
          <p:cNvGrpSpPr/>
          <p:nvPr/>
        </p:nvGrpSpPr>
        <p:grpSpPr>
          <a:xfrm>
            <a:off x="10347230" y="2621109"/>
            <a:ext cx="1724881" cy="2808142"/>
            <a:chOff x="3624945" y="2324884"/>
            <a:chExt cx="1426278" cy="2443059"/>
          </a:xfrm>
        </p:grpSpPr>
        <p:cxnSp>
          <p:nvCxnSpPr>
            <p:cNvPr id="9" name="Straight Connector 8">
              <a:extLst>
                <a:ext uri="{FF2B5EF4-FFF2-40B4-BE49-F238E27FC236}">
                  <a16:creationId xmlns:a16="http://schemas.microsoft.com/office/drawing/2014/main" id="{6145B8F4-B7FA-5341-B575-E5B7A76565A4}"/>
                </a:ext>
              </a:extLst>
            </p:cNvPr>
            <p:cNvCxnSpPr/>
            <p:nvPr/>
          </p:nvCxnSpPr>
          <p:spPr>
            <a:xfrm>
              <a:off x="3641270" y="2612571"/>
              <a:ext cx="0" cy="215537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3DC7656-E3D1-F246-9776-B17EC8E778B4}"/>
                </a:ext>
              </a:extLst>
            </p:cNvPr>
            <p:cNvSpPr txBox="1"/>
            <p:nvPr/>
          </p:nvSpPr>
          <p:spPr>
            <a:xfrm>
              <a:off x="3624945" y="2324884"/>
              <a:ext cx="1426278" cy="412464"/>
            </a:xfrm>
            <a:prstGeom prst="rect">
              <a:avLst/>
            </a:prstGeom>
            <a:noFill/>
          </p:spPr>
          <p:txBody>
            <a:bodyPr wrap="square" rtlCol="0">
              <a:spAutoFit/>
            </a:bodyPr>
            <a:lstStyle/>
            <a:p>
              <a:r>
                <a:rPr lang="en-US" dirty="0">
                  <a:solidFill>
                    <a:srgbClr val="FFFF00"/>
                  </a:solidFill>
                </a:rPr>
                <a:t>247 mm</a:t>
              </a:r>
            </a:p>
          </p:txBody>
        </p:sp>
        <p:cxnSp>
          <p:nvCxnSpPr>
            <p:cNvPr id="11" name="Straight Connector 10">
              <a:extLst>
                <a:ext uri="{FF2B5EF4-FFF2-40B4-BE49-F238E27FC236}">
                  <a16:creationId xmlns:a16="http://schemas.microsoft.com/office/drawing/2014/main" id="{62865E77-41EA-7045-962F-837E99D69C6D}"/>
                </a:ext>
              </a:extLst>
            </p:cNvPr>
            <p:cNvCxnSpPr/>
            <p:nvPr/>
          </p:nvCxnSpPr>
          <p:spPr>
            <a:xfrm flipV="1">
              <a:off x="3641270" y="2612571"/>
              <a:ext cx="277587" cy="457200"/>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8728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2B4650-CF99-D043-93A1-C9B2286562B6}"/>
              </a:ext>
            </a:extLst>
          </p:cNvPr>
          <p:cNvPicPr>
            <a:picLocks noChangeAspect="1"/>
          </p:cNvPicPr>
          <p:nvPr/>
        </p:nvPicPr>
        <p:blipFill>
          <a:blip r:embed="rId3"/>
          <a:stretch>
            <a:fillRect/>
          </a:stretch>
        </p:blipFill>
        <p:spPr>
          <a:xfrm>
            <a:off x="4371266" y="1334133"/>
            <a:ext cx="7438809" cy="5160674"/>
          </a:xfrm>
          <a:prstGeom prst="rect">
            <a:avLst/>
          </a:prstGeom>
        </p:spPr>
      </p:pic>
      <p:sp>
        <p:nvSpPr>
          <p:cNvPr id="2" name="Title 1">
            <a:extLst>
              <a:ext uri="{FF2B5EF4-FFF2-40B4-BE49-F238E27FC236}">
                <a16:creationId xmlns:a16="http://schemas.microsoft.com/office/drawing/2014/main" id="{100435BD-E061-A54A-93E1-92AD6F9F0971}"/>
              </a:ext>
            </a:extLst>
          </p:cNvPr>
          <p:cNvSpPr>
            <a:spLocks noGrp="1"/>
          </p:cNvSpPr>
          <p:nvPr>
            <p:ph type="title"/>
          </p:nvPr>
        </p:nvSpPr>
        <p:spPr/>
        <p:txBody>
          <a:bodyPr/>
          <a:lstStyle/>
          <a:p>
            <a:r>
              <a:rPr lang="en-US" dirty="0"/>
              <a:t>Results: Fractional Anisotropy</a:t>
            </a:r>
          </a:p>
        </p:txBody>
      </p:sp>
      <p:pic>
        <p:nvPicPr>
          <p:cNvPr id="16" name="Picture 15">
            <a:extLst>
              <a:ext uri="{FF2B5EF4-FFF2-40B4-BE49-F238E27FC236}">
                <a16:creationId xmlns:a16="http://schemas.microsoft.com/office/drawing/2014/main" id="{20E819A9-ACDE-B04E-8A6D-D824E1A749BF}"/>
              </a:ext>
            </a:extLst>
          </p:cNvPr>
          <p:cNvPicPr>
            <a:picLocks noChangeAspect="1"/>
          </p:cNvPicPr>
          <p:nvPr/>
        </p:nvPicPr>
        <p:blipFill rotWithShape="1">
          <a:blip r:embed="rId4"/>
          <a:srcRect l="39559" r="28530" b="10848"/>
          <a:stretch/>
        </p:blipFill>
        <p:spPr>
          <a:xfrm>
            <a:off x="1006955" y="2026525"/>
            <a:ext cx="3072383" cy="2962997"/>
          </a:xfrm>
          <a:prstGeom prst="rect">
            <a:avLst/>
          </a:prstGeom>
        </p:spPr>
      </p:pic>
      <p:grpSp>
        <p:nvGrpSpPr>
          <p:cNvPr id="9" name="Group 8">
            <a:extLst>
              <a:ext uri="{FF2B5EF4-FFF2-40B4-BE49-F238E27FC236}">
                <a16:creationId xmlns:a16="http://schemas.microsoft.com/office/drawing/2014/main" id="{0BAD6C25-1705-A148-8BDC-4F6DB46B85AF}"/>
              </a:ext>
            </a:extLst>
          </p:cNvPr>
          <p:cNvGrpSpPr/>
          <p:nvPr/>
        </p:nvGrpSpPr>
        <p:grpSpPr>
          <a:xfrm>
            <a:off x="1006955" y="2219853"/>
            <a:ext cx="3092352" cy="2711304"/>
            <a:chOff x="824753" y="1324653"/>
            <a:chExt cx="2456329" cy="2153653"/>
          </a:xfrm>
        </p:grpSpPr>
        <p:pic>
          <p:nvPicPr>
            <p:cNvPr id="7" name="Picture 6">
              <a:extLst>
                <a:ext uri="{FF2B5EF4-FFF2-40B4-BE49-F238E27FC236}">
                  <a16:creationId xmlns:a16="http://schemas.microsoft.com/office/drawing/2014/main" id="{A1A9DB3E-944A-B34B-BBDD-DB62533F3053}"/>
                </a:ext>
              </a:extLst>
            </p:cNvPr>
            <p:cNvPicPr>
              <a:picLocks noChangeAspect="1"/>
            </p:cNvPicPr>
            <p:nvPr/>
          </p:nvPicPr>
          <p:blipFill rotWithShape="1">
            <a:blip r:embed="rId5"/>
            <a:srcRect l="6765" r="56764" b="7170"/>
            <a:stretch/>
          </p:blipFill>
          <p:spPr>
            <a:xfrm>
              <a:off x="824753" y="1324653"/>
              <a:ext cx="2451067" cy="2153653"/>
            </a:xfrm>
            <a:prstGeom prst="rect">
              <a:avLst/>
            </a:prstGeom>
          </p:spPr>
        </p:pic>
        <p:sp>
          <p:nvSpPr>
            <p:cNvPr id="8" name="Rectangle 7">
              <a:extLst>
                <a:ext uri="{FF2B5EF4-FFF2-40B4-BE49-F238E27FC236}">
                  <a16:creationId xmlns:a16="http://schemas.microsoft.com/office/drawing/2014/main" id="{1F7843CA-6068-4B45-89C6-9F60544DC638}"/>
                </a:ext>
              </a:extLst>
            </p:cNvPr>
            <p:cNvSpPr/>
            <p:nvPr/>
          </p:nvSpPr>
          <p:spPr>
            <a:xfrm>
              <a:off x="3137647" y="1344705"/>
              <a:ext cx="143435" cy="89647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251184C-40EB-9742-B71A-C281D68E771D}"/>
              </a:ext>
            </a:extLst>
          </p:cNvPr>
          <p:cNvGrpSpPr/>
          <p:nvPr/>
        </p:nvGrpSpPr>
        <p:grpSpPr>
          <a:xfrm>
            <a:off x="9170507" y="4630366"/>
            <a:ext cx="2819400" cy="1898770"/>
            <a:chOff x="9330543" y="4489098"/>
            <a:chExt cx="2819400" cy="1898770"/>
          </a:xfrm>
        </p:grpSpPr>
        <p:pic>
          <p:nvPicPr>
            <p:cNvPr id="11" name="Picture 10">
              <a:extLst>
                <a:ext uri="{FF2B5EF4-FFF2-40B4-BE49-F238E27FC236}">
                  <a16:creationId xmlns:a16="http://schemas.microsoft.com/office/drawing/2014/main" id="{AF73A128-450A-3748-8D4C-007D9C84BEB2}"/>
                </a:ext>
              </a:extLst>
            </p:cNvPr>
            <p:cNvPicPr/>
            <p:nvPr/>
          </p:nvPicPr>
          <p:blipFill rotWithShape="1">
            <a:blip r:embed="rId6"/>
            <a:srcRect b="30590"/>
            <a:stretch/>
          </p:blipFill>
          <p:spPr>
            <a:xfrm>
              <a:off x="9330543" y="4489098"/>
              <a:ext cx="2819400" cy="1898770"/>
            </a:xfrm>
            <a:prstGeom prst="rect">
              <a:avLst/>
            </a:prstGeom>
            <a:ln w="12700">
              <a:solidFill>
                <a:srgbClr val="C00000"/>
              </a:solidFill>
            </a:ln>
          </p:spPr>
        </p:pic>
        <p:sp>
          <p:nvSpPr>
            <p:cNvPr id="6" name="Rectangle 5">
              <a:extLst>
                <a:ext uri="{FF2B5EF4-FFF2-40B4-BE49-F238E27FC236}">
                  <a16:creationId xmlns:a16="http://schemas.microsoft.com/office/drawing/2014/main" id="{853346BE-9473-C44A-BA29-E450D8F40042}"/>
                </a:ext>
              </a:extLst>
            </p:cNvPr>
            <p:cNvSpPr/>
            <p:nvPr/>
          </p:nvSpPr>
          <p:spPr>
            <a:xfrm>
              <a:off x="9727660" y="6167335"/>
              <a:ext cx="1854740" cy="1744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CDB96B3-BF5F-0A44-9DFB-EB42140F7E89}"/>
              </a:ext>
            </a:extLst>
          </p:cNvPr>
          <p:cNvSpPr txBox="1"/>
          <p:nvPr/>
        </p:nvSpPr>
        <p:spPr>
          <a:xfrm>
            <a:off x="9317413" y="6188582"/>
            <a:ext cx="1214636" cy="369332"/>
          </a:xfrm>
          <a:prstGeom prst="rect">
            <a:avLst/>
          </a:prstGeom>
          <a:noFill/>
        </p:spPr>
        <p:txBody>
          <a:bodyPr wrap="square" rtlCol="0">
            <a:spAutoFit/>
          </a:bodyPr>
          <a:lstStyle/>
          <a:p>
            <a:r>
              <a:rPr lang="en-US" dirty="0"/>
              <a:t>Isotropic</a:t>
            </a:r>
          </a:p>
        </p:txBody>
      </p:sp>
      <p:sp>
        <p:nvSpPr>
          <p:cNvPr id="3" name="TextBox 2">
            <a:extLst>
              <a:ext uri="{FF2B5EF4-FFF2-40B4-BE49-F238E27FC236}">
                <a16:creationId xmlns:a16="http://schemas.microsoft.com/office/drawing/2014/main" id="{9EA6C335-4077-9D46-99E0-9C8118FB2D42}"/>
              </a:ext>
            </a:extLst>
          </p:cNvPr>
          <p:cNvSpPr txBox="1"/>
          <p:nvPr/>
        </p:nvSpPr>
        <p:spPr>
          <a:xfrm>
            <a:off x="9454054" y="4706442"/>
            <a:ext cx="941355" cy="369332"/>
          </a:xfrm>
          <a:prstGeom prst="rect">
            <a:avLst/>
          </a:prstGeom>
          <a:noFill/>
        </p:spPr>
        <p:txBody>
          <a:bodyPr wrap="square" rtlCol="0">
            <a:spAutoFit/>
          </a:bodyPr>
          <a:lstStyle/>
          <a:p>
            <a:r>
              <a:rPr lang="en-US" dirty="0"/>
              <a:t>FA = 0</a:t>
            </a:r>
          </a:p>
        </p:txBody>
      </p:sp>
      <p:sp>
        <p:nvSpPr>
          <p:cNvPr id="12" name="TextBox 11">
            <a:extLst>
              <a:ext uri="{FF2B5EF4-FFF2-40B4-BE49-F238E27FC236}">
                <a16:creationId xmlns:a16="http://schemas.microsoft.com/office/drawing/2014/main" id="{39C54A5D-5C55-3742-8BBF-141473B9CE46}"/>
              </a:ext>
            </a:extLst>
          </p:cNvPr>
          <p:cNvSpPr txBox="1"/>
          <p:nvPr/>
        </p:nvSpPr>
        <p:spPr>
          <a:xfrm>
            <a:off x="10868720" y="4694161"/>
            <a:ext cx="941355" cy="369332"/>
          </a:xfrm>
          <a:prstGeom prst="rect">
            <a:avLst/>
          </a:prstGeom>
          <a:noFill/>
        </p:spPr>
        <p:txBody>
          <a:bodyPr wrap="square" rtlCol="0">
            <a:spAutoFit/>
          </a:bodyPr>
          <a:lstStyle/>
          <a:p>
            <a:r>
              <a:rPr lang="en-US" dirty="0"/>
              <a:t>FA = 1</a:t>
            </a:r>
          </a:p>
        </p:txBody>
      </p:sp>
      <p:sp>
        <p:nvSpPr>
          <p:cNvPr id="15" name="TextBox 14">
            <a:extLst>
              <a:ext uri="{FF2B5EF4-FFF2-40B4-BE49-F238E27FC236}">
                <a16:creationId xmlns:a16="http://schemas.microsoft.com/office/drawing/2014/main" id="{45949995-2342-6147-8068-1016E9E0A87A}"/>
              </a:ext>
            </a:extLst>
          </p:cNvPr>
          <p:cNvSpPr txBox="1"/>
          <p:nvPr/>
        </p:nvSpPr>
        <p:spPr>
          <a:xfrm>
            <a:off x="10495148" y="6188582"/>
            <a:ext cx="1432338" cy="369332"/>
          </a:xfrm>
          <a:prstGeom prst="rect">
            <a:avLst/>
          </a:prstGeom>
          <a:noFill/>
        </p:spPr>
        <p:txBody>
          <a:bodyPr wrap="square" rtlCol="0">
            <a:spAutoFit/>
          </a:bodyPr>
          <a:lstStyle/>
          <a:p>
            <a:r>
              <a:rPr lang="en-US" dirty="0"/>
              <a:t>Anisotropic</a:t>
            </a:r>
          </a:p>
        </p:txBody>
      </p:sp>
    </p:spTree>
    <p:extLst>
      <p:ext uri="{BB962C8B-B14F-4D97-AF65-F5344CB8AC3E}">
        <p14:creationId xmlns:p14="http://schemas.microsoft.com/office/powerpoint/2010/main" val="49307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D189EC-7BCE-2B4B-AC55-D78EB004F110}"/>
              </a:ext>
            </a:extLst>
          </p:cNvPr>
          <p:cNvPicPr>
            <a:picLocks noChangeAspect="1"/>
          </p:cNvPicPr>
          <p:nvPr/>
        </p:nvPicPr>
        <p:blipFill>
          <a:blip r:embed="rId3"/>
          <a:stretch>
            <a:fillRect/>
          </a:stretch>
        </p:blipFill>
        <p:spPr>
          <a:xfrm>
            <a:off x="4870450" y="1484207"/>
            <a:ext cx="7321550" cy="5079325"/>
          </a:xfrm>
          <a:prstGeom prst="rect">
            <a:avLst/>
          </a:prstGeom>
        </p:spPr>
      </p:pic>
      <p:sp>
        <p:nvSpPr>
          <p:cNvPr id="2" name="Title 1">
            <a:extLst>
              <a:ext uri="{FF2B5EF4-FFF2-40B4-BE49-F238E27FC236}">
                <a16:creationId xmlns:a16="http://schemas.microsoft.com/office/drawing/2014/main" id="{6D3F6E6E-5AD3-3D4C-9D47-731F0B31D8E3}"/>
              </a:ext>
            </a:extLst>
          </p:cNvPr>
          <p:cNvSpPr>
            <a:spLocks noGrp="1"/>
          </p:cNvSpPr>
          <p:nvPr>
            <p:ph type="title"/>
          </p:nvPr>
        </p:nvSpPr>
        <p:spPr/>
        <p:txBody>
          <a:bodyPr/>
          <a:lstStyle/>
          <a:p>
            <a:r>
              <a:rPr lang="en-US" dirty="0"/>
              <a:t>Results: Mean Diffusivity</a:t>
            </a:r>
          </a:p>
        </p:txBody>
      </p:sp>
      <p:pic>
        <p:nvPicPr>
          <p:cNvPr id="7" name="Picture 6">
            <a:extLst>
              <a:ext uri="{FF2B5EF4-FFF2-40B4-BE49-F238E27FC236}">
                <a16:creationId xmlns:a16="http://schemas.microsoft.com/office/drawing/2014/main" id="{DCEE93C5-A191-504D-9A6B-9402AC062024}"/>
              </a:ext>
            </a:extLst>
          </p:cNvPr>
          <p:cNvPicPr>
            <a:picLocks noChangeAspect="1"/>
          </p:cNvPicPr>
          <p:nvPr/>
        </p:nvPicPr>
        <p:blipFill rotWithShape="1">
          <a:blip r:embed="rId4"/>
          <a:srcRect l="9853" r="53676" b="3163"/>
          <a:stretch/>
        </p:blipFill>
        <p:spPr>
          <a:xfrm>
            <a:off x="609600" y="1861667"/>
            <a:ext cx="3639671" cy="3603284"/>
          </a:xfrm>
          <a:prstGeom prst="rect">
            <a:avLst/>
          </a:prstGeom>
        </p:spPr>
      </p:pic>
      <p:grpSp>
        <p:nvGrpSpPr>
          <p:cNvPr id="9" name="Group 8">
            <a:extLst>
              <a:ext uri="{FF2B5EF4-FFF2-40B4-BE49-F238E27FC236}">
                <a16:creationId xmlns:a16="http://schemas.microsoft.com/office/drawing/2014/main" id="{2CA03A74-2766-9246-841C-03EF9279E4A0}"/>
              </a:ext>
            </a:extLst>
          </p:cNvPr>
          <p:cNvGrpSpPr/>
          <p:nvPr/>
        </p:nvGrpSpPr>
        <p:grpSpPr>
          <a:xfrm>
            <a:off x="9837064" y="4913393"/>
            <a:ext cx="1254139" cy="1634406"/>
            <a:chOff x="2233650" y="4778482"/>
            <a:chExt cx="1366736" cy="1781144"/>
          </a:xfrm>
        </p:grpSpPr>
        <p:pic>
          <p:nvPicPr>
            <p:cNvPr id="13" name="Picture 12">
              <a:extLst>
                <a:ext uri="{FF2B5EF4-FFF2-40B4-BE49-F238E27FC236}">
                  <a16:creationId xmlns:a16="http://schemas.microsoft.com/office/drawing/2014/main" id="{8EE7708B-8B5A-304C-98E9-CCB4AC62B930}"/>
                </a:ext>
              </a:extLst>
            </p:cNvPr>
            <p:cNvPicPr/>
            <p:nvPr/>
          </p:nvPicPr>
          <p:blipFill rotWithShape="1">
            <a:blip r:embed="rId5"/>
            <a:srcRect l="51524" b="34890"/>
            <a:stretch/>
          </p:blipFill>
          <p:spPr>
            <a:xfrm>
              <a:off x="2233650" y="4778482"/>
              <a:ext cx="1366736" cy="1781144"/>
            </a:xfrm>
            <a:prstGeom prst="rect">
              <a:avLst/>
            </a:prstGeom>
            <a:ln w="38100">
              <a:solidFill>
                <a:srgbClr val="C00000"/>
              </a:solidFill>
            </a:ln>
          </p:spPr>
        </p:pic>
        <p:sp>
          <p:nvSpPr>
            <p:cNvPr id="14" name="Rectangle 13">
              <a:extLst>
                <a:ext uri="{FF2B5EF4-FFF2-40B4-BE49-F238E27FC236}">
                  <a16:creationId xmlns:a16="http://schemas.microsoft.com/office/drawing/2014/main" id="{B97F1C20-A2F5-5C4B-8710-CBBB3D51C460}"/>
                </a:ext>
              </a:extLst>
            </p:cNvPr>
            <p:cNvSpPr/>
            <p:nvPr/>
          </p:nvSpPr>
          <p:spPr>
            <a:xfrm>
              <a:off x="2398402" y="6421494"/>
              <a:ext cx="739302" cy="135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8484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D36B43-5D06-DB40-A742-0464BB8FCC64}"/>
              </a:ext>
            </a:extLst>
          </p:cNvPr>
          <p:cNvPicPr>
            <a:picLocks noGrp="1" noChangeAspect="1"/>
          </p:cNvPicPr>
          <p:nvPr>
            <p:ph idx="1"/>
          </p:nvPr>
        </p:nvPicPr>
        <p:blipFill>
          <a:blip r:embed="rId3"/>
          <a:stretch>
            <a:fillRect/>
          </a:stretch>
        </p:blipFill>
        <p:spPr>
          <a:xfrm>
            <a:off x="5062421" y="1617038"/>
            <a:ext cx="7057482" cy="4896129"/>
          </a:xfr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E63D81C-8C33-8444-A01A-43CE1203B93E}"/>
                  </a:ext>
                </a:extLst>
              </p:cNvPr>
              <p:cNvSpPr>
                <a:spLocks noGrp="1"/>
              </p:cNvSpPr>
              <p:nvPr>
                <p:ph type="title"/>
              </p:nvPr>
            </p:nvSpPr>
            <p:spPr/>
            <p:txBody>
              <a:bodyPr/>
              <a:lstStyle/>
              <a:p>
                <a:r>
                  <a:rPr lang="en-US" dirty="0"/>
                  <a:t>Results: Eigenvalue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1</m:t>
                    </m:r>
                  </m:oMath>
                </a14:m>
                <a:endParaRPr lang="en-US" dirty="0"/>
              </a:p>
            </p:txBody>
          </p:sp>
        </mc:Choice>
        <mc:Fallback xmlns="">
          <p:sp>
            <p:nvSpPr>
              <p:cNvPr id="2" name="Title 1">
                <a:extLst>
                  <a:ext uri="{FF2B5EF4-FFF2-40B4-BE49-F238E27FC236}">
                    <a16:creationId xmlns:a16="http://schemas.microsoft.com/office/drawing/2014/main" id="{FE63D81C-8C33-8444-A01A-43CE1203B93E}"/>
                  </a:ext>
                </a:extLst>
              </p:cNvPr>
              <p:cNvSpPr>
                <a:spLocks noGrp="1" noRot="1" noChangeAspect="1" noMove="1" noResize="1" noEditPoints="1" noAdjustHandles="1" noChangeArrowheads="1" noChangeShapeType="1" noTextEdit="1"/>
              </p:cNvSpPr>
              <p:nvPr>
                <p:ph type="title"/>
              </p:nvPr>
            </p:nvSpPr>
            <p:spPr>
              <a:blipFill>
                <a:blip r:embed="rId4"/>
                <a:stretch>
                  <a:fillRect t="-23636" b="-32727"/>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6BE13BF3-F15B-874F-A6C8-E707529D042A}"/>
              </a:ext>
            </a:extLst>
          </p:cNvPr>
          <p:cNvGrpSpPr/>
          <p:nvPr/>
        </p:nvGrpSpPr>
        <p:grpSpPr>
          <a:xfrm>
            <a:off x="9837064" y="4913393"/>
            <a:ext cx="1254139" cy="1634406"/>
            <a:chOff x="2233650" y="4778482"/>
            <a:chExt cx="1366736" cy="1781144"/>
          </a:xfrm>
        </p:grpSpPr>
        <p:pic>
          <p:nvPicPr>
            <p:cNvPr id="12" name="Picture 11">
              <a:extLst>
                <a:ext uri="{FF2B5EF4-FFF2-40B4-BE49-F238E27FC236}">
                  <a16:creationId xmlns:a16="http://schemas.microsoft.com/office/drawing/2014/main" id="{DAA2FAF0-326C-644E-B9EF-E75E1F123968}"/>
                </a:ext>
              </a:extLst>
            </p:cNvPr>
            <p:cNvPicPr/>
            <p:nvPr/>
          </p:nvPicPr>
          <p:blipFill rotWithShape="1">
            <a:blip r:embed="rId5"/>
            <a:srcRect l="51524" b="34890"/>
            <a:stretch/>
          </p:blipFill>
          <p:spPr>
            <a:xfrm>
              <a:off x="2233650" y="4778482"/>
              <a:ext cx="1366736" cy="1781144"/>
            </a:xfrm>
            <a:prstGeom prst="rect">
              <a:avLst/>
            </a:prstGeom>
            <a:ln w="38100">
              <a:solidFill>
                <a:srgbClr val="C00000"/>
              </a:solidFill>
            </a:ln>
          </p:spPr>
        </p:pic>
        <p:sp>
          <p:nvSpPr>
            <p:cNvPr id="13" name="Rectangle 12">
              <a:extLst>
                <a:ext uri="{FF2B5EF4-FFF2-40B4-BE49-F238E27FC236}">
                  <a16:creationId xmlns:a16="http://schemas.microsoft.com/office/drawing/2014/main" id="{849357AF-9E3F-2F49-B899-BB2465638DF1}"/>
                </a:ext>
              </a:extLst>
            </p:cNvPr>
            <p:cNvSpPr/>
            <p:nvPr/>
          </p:nvSpPr>
          <p:spPr>
            <a:xfrm>
              <a:off x="2398402" y="6421494"/>
              <a:ext cx="739302" cy="135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A5BDD09D-47A3-1041-8304-B44E224D0261}"/>
              </a:ext>
            </a:extLst>
          </p:cNvPr>
          <p:cNvPicPr>
            <a:picLocks noChangeAspect="1"/>
          </p:cNvPicPr>
          <p:nvPr/>
        </p:nvPicPr>
        <p:blipFill>
          <a:blip r:embed="rId6"/>
          <a:stretch>
            <a:fillRect/>
          </a:stretch>
        </p:blipFill>
        <p:spPr>
          <a:xfrm>
            <a:off x="291791" y="1892595"/>
            <a:ext cx="4059124" cy="4042827"/>
          </a:xfrm>
          <a:prstGeom prst="rect">
            <a:avLst/>
          </a:prstGeom>
        </p:spPr>
      </p:pic>
    </p:spTree>
    <p:extLst>
      <p:ext uri="{BB962C8B-B14F-4D97-AF65-F5344CB8AC3E}">
        <p14:creationId xmlns:p14="http://schemas.microsoft.com/office/powerpoint/2010/main" val="104739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417EA0A-CDE3-4A4F-A4EB-4D23F4D3A213}"/>
              </a:ext>
            </a:extLst>
          </p:cNvPr>
          <p:cNvPicPr>
            <a:picLocks noGrp="1" noChangeAspect="1"/>
          </p:cNvPicPr>
          <p:nvPr>
            <p:ph idx="1"/>
          </p:nvPr>
        </p:nvPicPr>
        <p:blipFill>
          <a:blip r:embed="rId3"/>
          <a:stretch>
            <a:fillRect/>
          </a:stretch>
        </p:blipFill>
        <p:spPr>
          <a:xfrm>
            <a:off x="4558140" y="1467556"/>
            <a:ext cx="7157610" cy="4965593"/>
          </a:xfr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E63D81C-8C33-8444-A01A-43CE1203B93E}"/>
                  </a:ext>
                </a:extLst>
              </p:cNvPr>
              <p:cNvSpPr>
                <a:spLocks noGrp="1"/>
              </p:cNvSpPr>
              <p:nvPr>
                <p:ph type="title"/>
              </p:nvPr>
            </p:nvSpPr>
            <p:spPr/>
            <p:txBody>
              <a:bodyPr/>
              <a:lstStyle/>
              <a:p>
                <a:r>
                  <a:rPr lang="en-US" dirty="0"/>
                  <a:t>Results: Eigenvalues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2 &amp; </m:t>
                    </m:r>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3</m:t>
                    </m:r>
                  </m:oMath>
                </a14:m>
                <a:endParaRPr lang="en-US" dirty="0"/>
              </a:p>
            </p:txBody>
          </p:sp>
        </mc:Choice>
        <mc:Fallback xmlns="">
          <p:sp>
            <p:nvSpPr>
              <p:cNvPr id="2" name="Title 1">
                <a:extLst>
                  <a:ext uri="{FF2B5EF4-FFF2-40B4-BE49-F238E27FC236}">
                    <a16:creationId xmlns:a16="http://schemas.microsoft.com/office/drawing/2014/main" id="{FE63D81C-8C33-8444-A01A-43CE1203B93E}"/>
                  </a:ext>
                </a:extLst>
              </p:cNvPr>
              <p:cNvSpPr>
                <a:spLocks noGrp="1" noRot="1" noChangeAspect="1" noMove="1" noResize="1" noEditPoints="1" noAdjustHandles="1" noChangeArrowheads="1" noChangeShapeType="1" noTextEdit="1"/>
              </p:cNvSpPr>
              <p:nvPr>
                <p:ph type="title"/>
              </p:nvPr>
            </p:nvSpPr>
            <p:spPr>
              <a:blipFill>
                <a:blip r:embed="rId4"/>
                <a:stretch>
                  <a:fillRect t="-23636" b="-3272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16AB4E91-7109-5547-88D3-D03DD9E39ECE}"/>
              </a:ext>
            </a:extLst>
          </p:cNvPr>
          <p:cNvPicPr>
            <a:picLocks noChangeAspect="1"/>
          </p:cNvPicPr>
          <p:nvPr/>
        </p:nvPicPr>
        <p:blipFill>
          <a:blip r:embed="rId5"/>
          <a:stretch>
            <a:fillRect/>
          </a:stretch>
        </p:blipFill>
        <p:spPr>
          <a:xfrm>
            <a:off x="291791" y="1892595"/>
            <a:ext cx="4059124" cy="4042827"/>
          </a:xfrm>
          <a:prstGeom prst="rect">
            <a:avLst/>
          </a:prstGeom>
        </p:spPr>
      </p:pic>
      <p:grpSp>
        <p:nvGrpSpPr>
          <p:cNvPr id="13" name="Group 12">
            <a:extLst>
              <a:ext uri="{FF2B5EF4-FFF2-40B4-BE49-F238E27FC236}">
                <a16:creationId xmlns:a16="http://schemas.microsoft.com/office/drawing/2014/main" id="{1CFC516C-8E1E-CF41-B355-9A868875A8CA}"/>
              </a:ext>
            </a:extLst>
          </p:cNvPr>
          <p:cNvGrpSpPr/>
          <p:nvPr/>
        </p:nvGrpSpPr>
        <p:grpSpPr>
          <a:xfrm>
            <a:off x="9837064" y="4913393"/>
            <a:ext cx="1254139" cy="1634406"/>
            <a:chOff x="2233650" y="4778482"/>
            <a:chExt cx="1366736" cy="1781144"/>
          </a:xfrm>
        </p:grpSpPr>
        <p:pic>
          <p:nvPicPr>
            <p:cNvPr id="14" name="Picture 13">
              <a:extLst>
                <a:ext uri="{FF2B5EF4-FFF2-40B4-BE49-F238E27FC236}">
                  <a16:creationId xmlns:a16="http://schemas.microsoft.com/office/drawing/2014/main" id="{6FBB0306-A538-894C-9157-4F664AAC806E}"/>
                </a:ext>
              </a:extLst>
            </p:cNvPr>
            <p:cNvPicPr/>
            <p:nvPr/>
          </p:nvPicPr>
          <p:blipFill rotWithShape="1">
            <a:blip r:embed="rId6"/>
            <a:srcRect l="51524" b="34890"/>
            <a:stretch/>
          </p:blipFill>
          <p:spPr>
            <a:xfrm>
              <a:off x="2233650" y="4778482"/>
              <a:ext cx="1366736" cy="1781144"/>
            </a:xfrm>
            <a:prstGeom prst="rect">
              <a:avLst/>
            </a:prstGeom>
            <a:ln w="38100">
              <a:solidFill>
                <a:srgbClr val="C00000"/>
              </a:solidFill>
            </a:ln>
          </p:spPr>
        </p:pic>
        <p:sp>
          <p:nvSpPr>
            <p:cNvPr id="15" name="Rectangle 14">
              <a:extLst>
                <a:ext uri="{FF2B5EF4-FFF2-40B4-BE49-F238E27FC236}">
                  <a16:creationId xmlns:a16="http://schemas.microsoft.com/office/drawing/2014/main" id="{385A0691-3EB6-464F-9006-3F82182CBB79}"/>
                </a:ext>
              </a:extLst>
            </p:cNvPr>
            <p:cNvSpPr/>
            <p:nvPr/>
          </p:nvSpPr>
          <p:spPr>
            <a:xfrm>
              <a:off x="2398402" y="6421494"/>
              <a:ext cx="739302" cy="135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081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B8C8-52C9-D04B-9C65-46060C6607F8}"/>
              </a:ext>
            </a:extLst>
          </p:cNvPr>
          <p:cNvSpPr>
            <a:spLocks noGrp="1"/>
          </p:cNvSpPr>
          <p:nvPr>
            <p:ph type="title"/>
          </p:nvPr>
        </p:nvSpPr>
        <p:spPr/>
        <p:txBody>
          <a:bodyPr/>
          <a:lstStyle/>
          <a:p>
            <a:r>
              <a:rPr lang="en-US" dirty="0"/>
              <a:t>Results: Radial Diffusivity</a:t>
            </a:r>
          </a:p>
        </p:txBody>
      </p:sp>
      <p:grpSp>
        <p:nvGrpSpPr>
          <p:cNvPr id="13" name="Group 12">
            <a:extLst>
              <a:ext uri="{FF2B5EF4-FFF2-40B4-BE49-F238E27FC236}">
                <a16:creationId xmlns:a16="http://schemas.microsoft.com/office/drawing/2014/main" id="{0BC47BCD-E58C-DF48-9434-CDD8C975E560}"/>
              </a:ext>
            </a:extLst>
          </p:cNvPr>
          <p:cNvGrpSpPr/>
          <p:nvPr/>
        </p:nvGrpSpPr>
        <p:grpSpPr>
          <a:xfrm>
            <a:off x="1139689" y="2113689"/>
            <a:ext cx="2326924" cy="3032470"/>
            <a:chOff x="2233650" y="4778482"/>
            <a:chExt cx="1366736" cy="1781144"/>
          </a:xfrm>
        </p:grpSpPr>
        <p:pic>
          <p:nvPicPr>
            <p:cNvPr id="14" name="Picture 13">
              <a:extLst>
                <a:ext uri="{FF2B5EF4-FFF2-40B4-BE49-F238E27FC236}">
                  <a16:creationId xmlns:a16="http://schemas.microsoft.com/office/drawing/2014/main" id="{89143E91-F1C6-DE42-B5FE-12157C17B82A}"/>
                </a:ext>
              </a:extLst>
            </p:cNvPr>
            <p:cNvPicPr/>
            <p:nvPr/>
          </p:nvPicPr>
          <p:blipFill rotWithShape="1">
            <a:blip r:embed="rId3"/>
            <a:srcRect l="51524" b="34890"/>
            <a:stretch/>
          </p:blipFill>
          <p:spPr>
            <a:xfrm>
              <a:off x="2233650" y="4778482"/>
              <a:ext cx="1366736" cy="1781144"/>
            </a:xfrm>
            <a:prstGeom prst="rect">
              <a:avLst/>
            </a:prstGeom>
            <a:ln w="38100">
              <a:solidFill>
                <a:srgbClr val="C00000"/>
              </a:solidFill>
            </a:ln>
          </p:spPr>
        </p:pic>
        <p:sp>
          <p:nvSpPr>
            <p:cNvPr id="18" name="Rectangle 17">
              <a:extLst>
                <a:ext uri="{FF2B5EF4-FFF2-40B4-BE49-F238E27FC236}">
                  <a16:creationId xmlns:a16="http://schemas.microsoft.com/office/drawing/2014/main" id="{05DBD4C3-C1C5-0846-9312-7A952FD993F8}"/>
                </a:ext>
              </a:extLst>
            </p:cNvPr>
            <p:cNvSpPr/>
            <p:nvPr/>
          </p:nvSpPr>
          <p:spPr>
            <a:xfrm>
              <a:off x="2398402" y="6421494"/>
              <a:ext cx="739302" cy="135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Content Placeholder 6">
            <a:extLst>
              <a:ext uri="{FF2B5EF4-FFF2-40B4-BE49-F238E27FC236}">
                <a16:creationId xmlns:a16="http://schemas.microsoft.com/office/drawing/2014/main" id="{A78AD8C2-8A77-7147-A10B-B3107CDE82DA}"/>
              </a:ext>
            </a:extLst>
          </p:cNvPr>
          <p:cNvPicPr>
            <a:picLocks noGrp="1" noChangeAspect="1"/>
          </p:cNvPicPr>
          <p:nvPr>
            <p:ph idx="1"/>
          </p:nvPr>
        </p:nvPicPr>
        <p:blipFill>
          <a:blip r:embed="rId4"/>
          <a:stretch>
            <a:fillRect/>
          </a:stretch>
        </p:blipFill>
        <p:spPr>
          <a:xfrm>
            <a:off x="4843515" y="1467556"/>
            <a:ext cx="7533732" cy="5226527"/>
          </a:xfrm>
        </p:spPr>
      </p:pic>
    </p:spTree>
    <p:extLst>
      <p:ext uri="{BB962C8B-B14F-4D97-AF65-F5344CB8AC3E}">
        <p14:creationId xmlns:p14="http://schemas.microsoft.com/office/powerpoint/2010/main" val="9122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CD42-4850-D440-BEA5-739615C0E4CC}"/>
              </a:ext>
            </a:extLst>
          </p:cNvPr>
          <p:cNvSpPr>
            <a:spLocks noGrp="1"/>
          </p:cNvSpPr>
          <p:nvPr>
            <p:ph type="title"/>
          </p:nvPr>
        </p:nvSpPr>
        <p:spPr/>
        <p:txBody>
          <a:bodyPr/>
          <a:lstStyle/>
          <a:p>
            <a:r>
              <a:rPr lang="en-US" dirty="0"/>
              <a:t>Results: Summary</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C6010893-E5BF-5148-A0CE-CF980AE4DCB3}"/>
                  </a:ext>
                </a:extLst>
              </p:cNvPr>
              <p:cNvSpPr txBox="1">
                <a:spLocks/>
              </p:cNvSpPr>
              <p:nvPr/>
            </p:nvSpPr>
            <p:spPr>
              <a:xfrm>
                <a:off x="609600" y="1594308"/>
                <a:ext cx="4248150" cy="4531855"/>
              </a:xfrm>
              <a:prstGeom prst="rect">
                <a:avLst/>
              </a:prstGeom>
            </p:spPr>
            <p:txBody>
              <a:bodyPr/>
              <a:lstStyle>
                <a:lvl1pPr marL="342900" indent="-342900" algn="l" defTabSz="457200" rtl="0" eaLnBrk="1" fontAlgn="base" hangingPunct="1">
                  <a:spcBef>
                    <a:spcPct val="20000"/>
                  </a:spcBef>
                  <a:spcAft>
                    <a:spcPct val="0"/>
                  </a:spcAft>
                  <a:buClr>
                    <a:srgbClr val="980013"/>
                  </a:buClr>
                  <a:buFont typeface="Arial"/>
                  <a:buChar char="•"/>
                  <a:defRPr sz="2800" kern="1200">
                    <a:solidFill>
                      <a:schemeClr val="tx1">
                        <a:lumMod val="85000"/>
                        <a:lumOff val="15000"/>
                      </a:schemeClr>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Tx/>
                  <a:buSzPct val="100000"/>
                  <a:buFont typeface="Calibri" panose="020F0502020204030204" pitchFamily="34" charset="0"/>
                  <a:buChar char="−"/>
                  <a:defRPr sz="2400" kern="1200">
                    <a:solidFill>
                      <a:schemeClr val="tx1">
                        <a:lumMod val="85000"/>
                        <a:lumOff val="15000"/>
                      </a:schemeClr>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980013"/>
                  </a:buClr>
                  <a:buSzPct val="100000"/>
                  <a:buFont typeface="Calibri" panose="020F0502020204030204" pitchFamily="34" charset="0"/>
                  <a:buChar char="◦"/>
                  <a:defRPr sz="2000" kern="1200">
                    <a:solidFill>
                      <a:schemeClr val="tx1">
                        <a:lumMod val="85000"/>
                        <a:lumOff val="15000"/>
                      </a:schemeClr>
                    </a:solidFill>
                    <a:latin typeface="+mn-lt"/>
                    <a:ea typeface="ＭＳ Ｐゴシック" charset="0"/>
                    <a:cs typeface="+mn-cs"/>
                  </a:defRPr>
                </a:lvl3pPr>
                <a:lvl4pPr marL="1600200" indent="-228600" algn="l" defTabSz="457200" rtl="0" eaLnBrk="1" fontAlgn="base" hangingPunct="1">
                  <a:spcBef>
                    <a:spcPct val="20000"/>
                  </a:spcBef>
                  <a:spcAft>
                    <a:spcPct val="0"/>
                  </a:spcAft>
                  <a:buClrTx/>
                  <a:buSzPct val="95000"/>
                  <a:buFont typeface="Wingdings" panose="05000000000000000000" pitchFamily="2" charset="2"/>
                  <a:buChar char="§"/>
                  <a:defRPr sz="1800" kern="1200">
                    <a:solidFill>
                      <a:schemeClr val="tx1">
                        <a:lumMod val="85000"/>
                        <a:lumOff val="15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6F0100"/>
                  </a:buClr>
                  <a:buFont typeface="Arial" panose="020B0604020202020204" pitchFamily="34" charset="0"/>
                  <a:buChar char="•"/>
                  <a:defRPr sz="1600" kern="1200">
                    <a:solidFill>
                      <a:schemeClr val="tx1">
                        <a:lumMod val="85000"/>
                        <a:lumOff val="15000"/>
                      </a:schemeClr>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Significant muscle microstructural changes are detectable using DTI in athletes following an HSI </a:t>
                </a:r>
              </a:p>
              <a:p>
                <a14:m>
                  <m:oMath xmlns:m="http://schemas.openxmlformats.org/officeDocument/2006/math">
                    <m:r>
                      <a:rPr lang="en-US" i="1" dirty="0" smtClean="0">
                        <a:solidFill>
                          <a:srgbClr val="C00000"/>
                        </a:solidFill>
                        <a:latin typeface="Cambria Math" panose="02040503050406030204" pitchFamily="18" charset="0"/>
                        <a:ea typeface="Cambria Math" panose="02040503050406030204" pitchFamily="18" charset="0"/>
                      </a:rPr>
                      <m:t>↓</m:t>
                    </m:r>
                  </m:oMath>
                </a14:m>
                <a:r>
                  <a:rPr lang="en-US" dirty="0"/>
                  <a:t> FA and </a:t>
                </a:r>
                <a14:m>
                  <m:oMath xmlns:m="http://schemas.openxmlformats.org/officeDocument/2006/math">
                    <m:r>
                      <a:rPr lang="en-US" b="1" i="1" dirty="0" smtClean="0">
                        <a:solidFill>
                          <a:srgbClr val="C00000"/>
                        </a:solidFill>
                        <a:latin typeface="Cambria Math" panose="02040503050406030204" pitchFamily="18" charset="0"/>
                        <a:ea typeface="Cambria Math" panose="02040503050406030204" pitchFamily="18" charset="0"/>
                      </a:rPr>
                      <m:t>↑</m:t>
                    </m:r>
                  </m:oMath>
                </a14:m>
                <a:r>
                  <a:rPr lang="en-US" dirty="0"/>
                  <a:t> diffusivity in ROI indicate less restricted water diffusion</a:t>
                </a:r>
              </a:p>
              <a:p>
                <a:pPr lvl="1"/>
                <a:r>
                  <a:rPr lang="en-US" dirty="0"/>
                  <a:t>Likely due to disruption of muscle fibers following injury</a:t>
                </a:r>
              </a:p>
              <a:p>
                <a:endParaRPr lang="en-US" dirty="0"/>
              </a:p>
            </p:txBody>
          </p:sp>
        </mc:Choice>
        <mc:Fallback xmlns="">
          <p:sp>
            <p:nvSpPr>
              <p:cNvPr id="7" name="Content Placeholder 2">
                <a:extLst>
                  <a:ext uri="{FF2B5EF4-FFF2-40B4-BE49-F238E27FC236}">
                    <a16:creationId xmlns:a16="http://schemas.microsoft.com/office/drawing/2014/main" id="{C6010893-E5BF-5148-A0CE-CF980AE4DCB3}"/>
                  </a:ext>
                </a:extLst>
              </p:cNvPr>
              <p:cNvSpPr txBox="1">
                <a:spLocks noRot="1" noChangeAspect="1" noMove="1" noResize="1" noEditPoints="1" noAdjustHandles="1" noChangeArrowheads="1" noChangeShapeType="1" noTextEdit="1"/>
              </p:cNvSpPr>
              <p:nvPr/>
            </p:nvSpPr>
            <p:spPr>
              <a:xfrm>
                <a:off x="609600" y="1594308"/>
                <a:ext cx="4248150" cy="4531855"/>
              </a:xfrm>
              <a:prstGeom prst="rect">
                <a:avLst/>
              </a:prstGeom>
              <a:blipFill>
                <a:blip r:embed="rId3"/>
                <a:stretch>
                  <a:fillRect l="-2687" t="-1401" r="-896" b="-784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70417A2-DADA-024B-9101-E7342A49B444}"/>
              </a:ext>
            </a:extLst>
          </p:cNvPr>
          <p:cNvPicPr>
            <a:picLocks noChangeAspect="1"/>
          </p:cNvPicPr>
          <p:nvPr/>
        </p:nvPicPr>
        <p:blipFill>
          <a:blip r:embed="rId4"/>
          <a:stretch>
            <a:fillRect/>
          </a:stretch>
        </p:blipFill>
        <p:spPr>
          <a:xfrm>
            <a:off x="5010150" y="1505656"/>
            <a:ext cx="7330203" cy="5085328"/>
          </a:xfrm>
          <a:prstGeom prst="rect">
            <a:avLst/>
          </a:prstGeom>
        </p:spPr>
      </p:pic>
    </p:spTree>
    <p:extLst>
      <p:ext uri="{BB962C8B-B14F-4D97-AF65-F5344CB8AC3E}">
        <p14:creationId xmlns:p14="http://schemas.microsoft.com/office/powerpoint/2010/main" val="6389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3154-82E0-AA42-A638-2B60839B051A}"/>
              </a:ext>
            </a:extLst>
          </p:cNvPr>
          <p:cNvSpPr>
            <a:spLocks noGrp="1"/>
          </p:cNvSpPr>
          <p:nvPr>
            <p:ph type="title"/>
          </p:nvPr>
        </p:nvSpPr>
        <p:spPr/>
        <p:txBody>
          <a:bodyPr/>
          <a:lstStyle/>
          <a:p>
            <a:r>
              <a:rPr lang="en-US" dirty="0"/>
              <a:t>Tractography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E8588C-AAD0-524B-9EA1-7A7A907AB32E}"/>
                  </a:ext>
                </a:extLst>
              </p:cNvPr>
              <p:cNvSpPr>
                <a:spLocks noGrp="1"/>
              </p:cNvSpPr>
              <p:nvPr>
                <p:ph idx="1"/>
              </p:nvPr>
            </p:nvSpPr>
            <p:spPr>
              <a:xfrm>
                <a:off x="609600" y="1435309"/>
                <a:ext cx="10972800" cy="4531855"/>
              </a:xfrm>
            </p:spPr>
            <p:txBody>
              <a:bodyPr/>
              <a:lstStyle/>
              <a:p>
                <a:r>
                  <a:rPr lang="en-US" dirty="0"/>
                  <a:t>Deterministic streamline tractography</a:t>
                </a:r>
              </a:p>
              <a:p>
                <a:r>
                  <a:rPr lang="en-US" dirty="0"/>
                  <a:t>Euler integration with a step size of 0.1 mm </a:t>
                </a:r>
              </a:p>
              <a:p>
                <a:pPr lvl="1"/>
                <a:r>
                  <a:rPr lang="en-US" dirty="0"/>
                  <a:t>Stopping criteria: </a:t>
                </a:r>
              </a:p>
              <a:p>
                <a:pPr lvl="2"/>
                <a:r>
                  <a:rPr lang="en-US" dirty="0"/>
                  <a:t>45</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0" smtClean="0">
                        <a:latin typeface="Cambria Math" panose="02040503050406030204" pitchFamily="18" charset="0"/>
                        <a:ea typeface="Cambria Math" panose="02040503050406030204" pitchFamily="18" charset="0"/>
                      </a:rPr>
                      <m:t> </m:t>
                    </m:r>
                  </m:oMath>
                </a14:m>
                <a:r>
                  <a:rPr lang="en-US" dirty="0"/>
                  <a:t>curvature threshold</a:t>
                </a:r>
              </a:p>
              <a:p>
                <a:pPr lvl="2"/>
                <a:r>
                  <a:rPr lang="en-US" dirty="0"/>
                  <a:t>&lt; 0.20 FA threshold</a:t>
                </a:r>
              </a:p>
            </p:txBody>
          </p:sp>
        </mc:Choice>
        <mc:Fallback xmlns="">
          <p:sp>
            <p:nvSpPr>
              <p:cNvPr id="3" name="Content Placeholder 2">
                <a:extLst>
                  <a:ext uri="{FF2B5EF4-FFF2-40B4-BE49-F238E27FC236}">
                    <a16:creationId xmlns:a16="http://schemas.microsoft.com/office/drawing/2014/main" id="{6EE8588C-AAD0-524B-9EA1-7A7A907AB32E}"/>
                  </a:ext>
                </a:extLst>
              </p:cNvPr>
              <p:cNvSpPr>
                <a:spLocks noGrp="1" noRot="1" noChangeAspect="1" noMove="1" noResize="1" noEditPoints="1" noAdjustHandles="1" noChangeArrowheads="1" noChangeShapeType="1" noTextEdit="1"/>
              </p:cNvSpPr>
              <p:nvPr>
                <p:ph idx="1"/>
              </p:nvPr>
            </p:nvSpPr>
            <p:spPr>
              <a:xfrm>
                <a:off x="609600" y="1435309"/>
                <a:ext cx="10972800" cy="4531855"/>
              </a:xfrm>
              <a:blipFill>
                <a:blip r:embed="rId3"/>
                <a:stretch>
                  <a:fillRect l="-1042" t="-111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EBB3044-E14B-0147-945A-0A5E6E3C2289}"/>
              </a:ext>
            </a:extLst>
          </p:cNvPr>
          <p:cNvPicPr>
            <a:picLocks noChangeAspect="1"/>
          </p:cNvPicPr>
          <p:nvPr/>
        </p:nvPicPr>
        <p:blipFill rotWithShape="1">
          <a:blip r:embed="rId4"/>
          <a:srcRect t="48966" r="8628" b="23470"/>
          <a:stretch/>
        </p:blipFill>
        <p:spPr>
          <a:xfrm>
            <a:off x="584345" y="3483775"/>
            <a:ext cx="11321905" cy="3167810"/>
          </a:xfrm>
          <a:prstGeom prst="rect">
            <a:avLst/>
          </a:prstGeom>
        </p:spPr>
      </p:pic>
      <p:grpSp>
        <p:nvGrpSpPr>
          <p:cNvPr id="6" name="Group 5">
            <a:extLst>
              <a:ext uri="{FF2B5EF4-FFF2-40B4-BE49-F238E27FC236}">
                <a16:creationId xmlns:a16="http://schemas.microsoft.com/office/drawing/2014/main" id="{0EAB46AD-3AA6-974B-BD0F-B101ABF76086}"/>
              </a:ext>
            </a:extLst>
          </p:cNvPr>
          <p:cNvGrpSpPr/>
          <p:nvPr/>
        </p:nvGrpSpPr>
        <p:grpSpPr>
          <a:xfrm>
            <a:off x="1181100" y="3701236"/>
            <a:ext cx="10420350" cy="523220"/>
            <a:chOff x="1466850" y="3701236"/>
            <a:chExt cx="10420350" cy="523220"/>
          </a:xfrm>
        </p:grpSpPr>
        <p:sp>
          <p:nvSpPr>
            <p:cNvPr id="4" name="TextBox 3">
              <a:extLst>
                <a:ext uri="{FF2B5EF4-FFF2-40B4-BE49-F238E27FC236}">
                  <a16:creationId xmlns:a16="http://schemas.microsoft.com/office/drawing/2014/main" id="{FC1EBCE5-CE15-B241-9BC7-CF0D2A34DA02}"/>
                </a:ext>
              </a:extLst>
            </p:cNvPr>
            <p:cNvSpPr txBox="1"/>
            <p:nvPr/>
          </p:nvSpPr>
          <p:spPr>
            <a:xfrm>
              <a:off x="1466850" y="3701236"/>
              <a:ext cx="2057400" cy="523220"/>
            </a:xfrm>
            <a:prstGeom prst="rect">
              <a:avLst/>
            </a:prstGeom>
            <a:noFill/>
          </p:spPr>
          <p:txBody>
            <a:bodyPr wrap="square" rtlCol="0">
              <a:spAutoFit/>
            </a:bodyPr>
            <a:lstStyle/>
            <a:p>
              <a:pPr algn="ctr"/>
              <a:r>
                <a:rPr lang="en-US" sz="2800" b="1" dirty="0">
                  <a:solidFill>
                    <a:schemeClr val="bg1"/>
                  </a:solidFill>
                </a:rPr>
                <a:t>Involved</a:t>
              </a:r>
            </a:p>
          </p:txBody>
        </p:sp>
        <p:sp>
          <p:nvSpPr>
            <p:cNvPr id="8" name="TextBox 7">
              <a:extLst>
                <a:ext uri="{FF2B5EF4-FFF2-40B4-BE49-F238E27FC236}">
                  <a16:creationId xmlns:a16="http://schemas.microsoft.com/office/drawing/2014/main" id="{5BCC8D1A-BD82-AB4A-B038-8B5DEDB4FEB4}"/>
                </a:ext>
              </a:extLst>
            </p:cNvPr>
            <p:cNvSpPr txBox="1"/>
            <p:nvPr/>
          </p:nvSpPr>
          <p:spPr>
            <a:xfrm>
              <a:off x="3524250" y="3701236"/>
              <a:ext cx="2501755" cy="523220"/>
            </a:xfrm>
            <a:prstGeom prst="rect">
              <a:avLst/>
            </a:prstGeom>
            <a:noFill/>
          </p:spPr>
          <p:txBody>
            <a:bodyPr wrap="square" rtlCol="0">
              <a:spAutoFit/>
            </a:bodyPr>
            <a:lstStyle/>
            <a:p>
              <a:pPr algn="ctr"/>
              <a:r>
                <a:rPr lang="en-US" sz="2800" b="1" dirty="0">
                  <a:solidFill>
                    <a:schemeClr val="bg1"/>
                  </a:solidFill>
                </a:rPr>
                <a:t>Uninvolved</a:t>
              </a:r>
            </a:p>
          </p:txBody>
        </p:sp>
        <p:sp>
          <p:nvSpPr>
            <p:cNvPr id="11" name="TextBox 10">
              <a:extLst>
                <a:ext uri="{FF2B5EF4-FFF2-40B4-BE49-F238E27FC236}">
                  <a16:creationId xmlns:a16="http://schemas.microsoft.com/office/drawing/2014/main" id="{3A790690-CDAC-D744-922C-3D64C602E5CE}"/>
                </a:ext>
              </a:extLst>
            </p:cNvPr>
            <p:cNvSpPr txBox="1"/>
            <p:nvPr/>
          </p:nvSpPr>
          <p:spPr>
            <a:xfrm>
              <a:off x="6705600" y="3701236"/>
              <a:ext cx="2476500" cy="523220"/>
            </a:xfrm>
            <a:prstGeom prst="rect">
              <a:avLst/>
            </a:prstGeom>
            <a:noFill/>
          </p:spPr>
          <p:txBody>
            <a:bodyPr wrap="square" rtlCol="0">
              <a:spAutoFit/>
            </a:bodyPr>
            <a:lstStyle/>
            <a:p>
              <a:pPr algn="ctr"/>
              <a:r>
                <a:rPr lang="en-US" sz="2800" b="1" dirty="0">
                  <a:solidFill>
                    <a:schemeClr val="bg1"/>
                  </a:solidFill>
                </a:rPr>
                <a:t>Involved ROI</a:t>
              </a:r>
            </a:p>
          </p:txBody>
        </p:sp>
        <p:sp>
          <p:nvSpPr>
            <p:cNvPr id="12" name="TextBox 11">
              <a:extLst>
                <a:ext uri="{FF2B5EF4-FFF2-40B4-BE49-F238E27FC236}">
                  <a16:creationId xmlns:a16="http://schemas.microsoft.com/office/drawing/2014/main" id="{77459473-CD93-1C4E-812F-D9D34F0CA1AB}"/>
                </a:ext>
              </a:extLst>
            </p:cNvPr>
            <p:cNvSpPr txBox="1"/>
            <p:nvPr/>
          </p:nvSpPr>
          <p:spPr>
            <a:xfrm>
              <a:off x="9385445" y="3701236"/>
              <a:ext cx="2501755" cy="523220"/>
            </a:xfrm>
            <a:prstGeom prst="rect">
              <a:avLst/>
            </a:prstGeom>
            <a:noFill/>
          </p:spPr>
          <p:txBody>
            <a:bodyPr wrap="square" rtlCol="0">
              <a:spAutoFit/>
            </a:bodyPr>
            <a:lstStyle/>
            <a:p>
              <a:pPr algn="ctr"/>
              <a:r>
                <a:rPr lang="en-US" sz="2800" b="1" dirty="0">
                  <a:solidFill>
                    <a:schemeClr val="bg1"/>
                  </a:solidFill>
                </a:rPr>
                <a:t>Mirrored ROI</a:t>
              </a:r>
            </a:p>
          </p:txBody>
        </p:sp>
      </p:grpSp>
    </p:spTree>
    <p:extLst>
      <p:ext uri="{BB962C8B-B14F-4D97-AF65-F5344CB8AC3E}">
        <p14:creationId xmlns:p14="http://schemas.microsoft.com/office/powerpoint/2010/main" val="137419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615F-7485-244B-9B31-80209C68BA8B}"/>
              </a:ext>
            </a:extLst>
          </p:cNvPr>
          <p:cNvSpPr>
            <a:spLocks noGrp="1"/>
          </p:cNvSpPr>
          <p:nvPr>
            <p:ph type="title"/>
          </p:nvPr>
        </p:nvSpPr>
        <p:spPr/>
        <p:txBody>
          <a:bodyPr/>
          <a:lstStyle/>
          <a:p>
            <a:r>
              <a:rPr lang="en-US" dirty="0"/>
              <a:t>Conclusions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B8B967-2A78-0B42-9136-C5FBFDBF761A}"/>
                  </a:ext>
                </a:extLst>
              </p:cNvPr>
              <p:cNvSpPr>
                <a:spLocks noGrp="1"/>
              </p:cNvSpPr>
              <p:nvPr>
                <p:ph idx="1"/>
              </p:nvPr>
            </p:nvSpPr>
            <p:spPr/>
            <p:txBody>
              <a:bodyPr/>
              <a:lstStyle/>
              <a:p>
                <a:r>
                  <a:rPr lang="en-US" dirty="0"/>
                  <a:t>Microstructural changes are detectable using DTI in athletes following an acute muscle strain injury</a:t>
                </a:r>
              </a:p>
              <a:p>
                <a14:m>
                  <m:oMath xmlns:m="http://schemas.openxmlformats.org/officeDocument/2006/math">
                    <m:r>
                      <a:rPr lang="en-US" i="1" dirty="0">
                        <a:solidFill>
                          <a:srgbClr val="C00000"/>
                        </a:solidFill>
                        <a:latin typeface="Cambria Math" panose="02040503050406030204" pitchFamily="18" charset="0"/>
                        <a:ea typeface="Cambria Math" panose="02040503050406030204" pitchFamily="18" charset="0"/>
                      </a:rPr>
                      <m:t>↓</m:t>
                    </m:r>
                  </m:oMath>
                </a14:m>
                <a:r>
                  <a:rPr lang="en-US" dirty="0"/>
                  <a:t> FA and </a:t>
                </a:r>
                <a14:m>
                  <m:oMath xmlns:m="http://schemas.openxmlformats.org/officeDocument/2006/math">
                    <m:r>
                      <a:rPr lang="en-US" b="1" i="1" dirty="0">
                        <a:solidFill>
                          <a:srgbClr val="C00000"/>
                        </a:solidFill>
                        <a:latin typeface="Cambria Math" panose="02040503050406030204" pitchFamily="18" charset="0"/>
                        <a:ea typeface="Cambria Math" panose="02040503050406030204" pitchFamily="18" charset="0"/>
                      </a:rPr>
                      <m:t>↑</m:t>
                    </m:r>
                  </m:oMath>
                </a14:m>
                <a:r>
                  <a:rPr lang="en-US" dirty="0"/>
                  <a:t> diffusivity in ROI indicate less restricted water diffusion</a:t>
                </a:r>
              </a:p>
              <a:p>
                <a:pPr lvl="1"/>
                <a:r>
                  <a:rPr lang="en-US" dirty="0"/>
                  <a:t>Likely due to disruption of muscle fibers following injury</a:t>
                </a:r>
              </a:p>
              <a:p>
                <a:pPr lvl="1"/>
                <a:r>
                  <a:rPr lang="en-US" dirty="0"/>
                  <a:t>Improved, quantitative assessment of tractography findings may further support this</a:t>
                </a:r>
              </a:p>
              <a:p>
                <a:pPr lvl="1"/>
                <a:endParaRPr lang="en-US" dirty="0"/>
              </a:p>
              <a:p>
                <a:r>
                  <a:rPr lang="en-US" dirty="0"/>
                  <a:t>Future work do determine if changes in muscle microstructure persist overtime </a:t>
                </a:r>
              </a:p>
              <a:p>
                <a:pPr lvl="1"/>
                <a:r>
                  <a:rPr lang="en-US" dirty="0"/>
                  <a:t>Compare changes in muscle microstructure to clinical signs of recovery</a:t>
                </a:r>
              </a:p>
            </p:txBody>
          </p:sp>
        </mc:Choice>
        <mc:Fallback xmlns="">
          <p:sp>
            <p:nvSpPr>
              <p:cNvPr id="3" name="Content Placeholder 2">
                <a:extLst>
                  <a:ext uri="{FF2B5EF4-FFF2-40B4-BE49-F238E27FC236}">
                    <a16:creationId xmlns:a16="http://schemas.microsoft.com/office/drawing/2014/main" id="{ECB8B967-2A78-0B42-9136-C5FBFDBF761A}"/>
                  </a:ext>
                </a:extLst>
              </p:cNvPr>
              <p:cNvSpPr>
                <a:spLocks noGrp="1" noRot="1" noChangeAspect="1" noMove="1" noResize="1" noEditPoints="1" noAdjustHandles="1" noChangeArrowheads="1" noChangeShapeType="1" noTextEdit="1"/>
              </p:cNvSpPr>
              <p:nvPr>
                <p:ph idx="1"/>
              </p:nvPr>
            </p:nvSpPr>
            <p:spPr>
              <a:blipFill>
                <a:blip r:embed="rId2"/>
                <a:stretch>
                  <a:fillRect l="-1042" t="-1401" r="-231" b="-2801"/>
                </a:stretch>
              </a:blipFill>
            </p:spPr>
            <p:txBody>
              <a:bodyPr/>
              <a:lstStyle/>
              <a:p>
                <a:r>
                  <a:rPr lang="en-US">
                    <a:noFill/>
                  </a:rPr>
                  <a:t> </a:t>
                </a:r>
              </a:p>
            </p:txBody>
          </p:sp>
        </mc:Fallback>
      </mc:AlternateContent>
    </p:spTree>
    <p:extLst>
      <p:ext uri="{BB962C8B-B14F-4D97-AF65-F5344CB8AC3E}">
        <p14:creationId xmlns:p14="http://schemas.microsoft.com/office/powerpoint/2010/main" val="215416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90BE7F-AB89-444B-A339-640D36409298}"/>
              </a:ext>
            </a:extLst>
          </p:cNvPr>
          <p:cNvSpPr>
            <a:spLocks noGrp="1"/>
          </p:cNvSpPr>
          <p:nvPr>
            <p:ph idx="1"/>
          </p:nvPr>
        </p:nvSpPr>
        <p:spPr/>
        <p:txBody>
          <a:bodyPr/>
          <a:lstStyle/>
          <a:p>
            <a:r>
              <a:rPr lang="en-US" dirty="0"/>
              <a:t>Principle Investigators</a:t>
            </a:r>
          </a:p>
          <a:p>
            <a:pPr lvl="1"/>
            <a:r>
              <a:rPr lang="en-US" dirty="0"/>
              <a:t>Richard </a:t>
            </a:r>
            <a:r>
              <a:rPr lang="en-US" dirty="0" err="1"/>
              <a:t>Kijowski</a:t>
            </a:r>
            <a:r>
              <a:rPr lang="en-US" dirty="0"/>
              <a:t>, MD</a:t>
            </a:r>
          </a:p>
          <a:p>
            <a:pPr lvl="1"/>
            <a:r>
              <a:rPr lang="en-US" dirty="0"/>
              <a:t>Bryan </a:t>
            </a:r>
            <a:r>
              <a:rPr lang="en-US" dirty="0" err="1"/>
              <a:t>Heiderscheit</a:t>
            </a:r>
            <a:r>
              <a:rPr lang="en-US" dirty="0"/>
              <a:t>, PT, PhD</a:t>
            </a:r>
          </a:p>
          <a:p>
            <a:r>
              <a:rPr lang="en-US" dirty="0"/>
              <a:t>Contributors</a:t>
            </a:r>
          </a:p>
          <a:p>
            <a:pPr lvl="1"/>
            <a:r>
              <a:rPr lang="en-US" dirty="0"/>
              <a:t>Samuel Hurley, PhD</a:t>
            </a:r>
          </a:p>
          <a:p>
            <a:pPr lvl="1"/>
            <a:r>
              <a:rPr lang="en-US" dirty="0"/>
              <a:t>Nagesh </a:t>
            </a:r>
            <a:r>
              <a:rPr lang="en-US" dirty="0" err="1">
                <a:solidFill>
                  <a:schemeClr val="tx1"/>
                </a:solidFill>
              </a:rPr>
              <a:t>Adluru</a:t>
            </a:r>
            <a:r>
              <a:rPr lang="en-US" dirty="0">
                <a:solidFill>
                  <a:schemeClr val="tx1"/>
                </a:solidFill>
              </a:rPr>
              <a:t>, PhD</a:t>
            </a:r>
          </a:p>
          <a:p>
            <a:pPr lvl="1"/>
            <a:r>
              <a:rPr lang="en-US" dirty="0">
                <a:solidFill>
                  <a:schemeClr val="tx1"/>
                </a:solidFill>
              </a:rPr>
              <a:t>Mikel Stiffler-Joachim</a:t>
            </a:r>
          </a:p>
          <a:p>
            <a:pPr lvl="1"/>
            <a:r>
              <a:rPr lang="en-US" dirty="0">
                <a:solidFill>
                  <a:schemeClr val="tx1"/>
                </a:solidFill>
              </a:rPr>
              <a:t>Kenneth Lee, MD</a:t>
            </a:r>
          </a:p>
          <a:p>
            <a:r>
              <a:rPr lang="en-US" dirty="0"/>
              <a:t>Students</a:t>
            </a:r>
          </a:p>
          <a:p>
            <a:pPr lvl="1"/>
            <a:r>
              <a:rPr lang="en-US" dirty="0"/>
              <a:t>Rebecca </a:t>
            </a:r>
            <a:r>
              <a:rPr lang="en-US" dirty="0" err="1"/>
              <a:t>Alcock</a:t>
            </a:r>
            <a:endParaRPr lang="en-US" dirty="0"/>
          </a:p>
          <a:p>
            <a:pPr lvl="1"/>
            <a:r>
              <a:rPr lang="en-US" dirty="0"/>
              <a:t>Elizabeth </a:t>
            </a:r>
            <a:r>
              <a:rPr lang="en-US" dirty="0" err="1"/>
              <a:t>Schmida</a:t>
            </a:r>
            <a:endParaRPr lang="en-US" dirty="0"/>
          </a:p>
        </p:txBody>
      </p:sp>
      <p:pic>
        <p:nvPicPr>
          <p:cNvPr id="4" name="Picture 3">
            <a:extLst>
              <a:ext uri="{FF2B5EF4-FFF2-40B4-BE49-F238E27FC236}">
                <a16:creationId xmlns:a16="http://schemas.microsoft.com/office/drawing/2014/main" id="{0FF4EE02-70D7-034A-9977-745F3EEA567B}"/>
              </a:ext>
            </a:extLst>
          </p:cNvPr>
          <p:cNvPicPr>
            <a:picLocks noChangeAspect="1"/>
          </p:cNvPicPr>
          <p:nvPr/>
        </p:nvPicPr>
        <p:blipFill>
          <a:blip r:embed="rId2"/>
          <a:stretch>
            <a:fillRect/>
          </a:stretch>
        </p:blipFill>
        <p:spPr>
          <a:xfrm>
            <a:off x="5118941" y="1297386"/>
            <a:ext cx="3604365" cy="3604365"/>
          </a:xfrm>
          <a:prstGeom prst="rect">
            <a:avLst/>
          </a:prstGeom>
        </p:spPr>
      </p:pic>
      <p:pic>
        <p:nvPicPr>
          <p:cNvPr id="5" name="Picture 4">
            <a:extLst>
              <a:ext uri="{FF2B5EF4-FFF2-40B4-BE49-F238E27FC236}">
                <a16:creationId xmlns:a16="http://schemas.microsoft.com/office/drawing/2014/main" id="{58EEEC35-F335-5C4C-8F0F-5C7D83656E7F}"/>
              </a:ext>
            </a:extLst>
          </p:cNvPr>
          <p:cNvPicPr>
            <a:picLocks noChangeAspect="1"/>
          </p:cNvPicPr>
          <p:nvPr/>
        </p:nvPicPr>
        <p:blipFill>
          <a:blip r:embed="rId3"/>
          <a:stretch>
            <a:fillRect/>
          </a:stretch>
        </p:blipFill>
        <p:spPr>
          <a:xfrm>
            <a:off x="7941204" y="1577016"/>
            <a:ext cx="4250796" cy="1416932"/>
          </a:xfrm>
          <a:prstGeom prst="rect">
            <a:avLst/>
          </a:prstGeom>
        </p:spPr>
      </p:pic>
      <p:pic>
        <p:nvPicPr>
          <p:cNvPr id="6" name="Picture 5">
            <a:extLst>
              <a:ext uri="{FF2B5EF4-FFF2-40B4-BE49-F238E27FC236}">
                <a16:creationId xmlns:a16="http://schemas.microsoft.com/office/drawing/2014/main" id="{83FEB22E-8DC6-C34F-AC1A-4D446AD1E1AB}"/>
              </a:ext>
            </a:extLst>
          </p:cNvPr>
          <p:cNvPicPr>
            <a:picLocks noChangeAspect="1"/>
          </p:cNvPicPr>
          <p:nvPr/>
        </p:nvPicPr>
        <p:blipFill rotWithShape="1">
          <a:blip r:embed="rId4"/>
          <a:srcRect t="30500" b="29751"/>
          <a:stretch/>
        </p:blipFill>
        <p:spPr>
          <a:xfrm>
            <a:off x="8458200" y="3396966"/>
            <a:ext cx="3494445" cy="1389042"/>
          </a:xfrm>
          <a:prstGeom prst="rect">
            <a:avLst/>
          </a:prstGeom>
        </p:spPr>
      </p:pic>
      <p:pic>
        <p:nvPicPr>
          <p:cNvPr id="7" name="Picture 6">
            <a:extLst>
              <a:ext uri="{FF2B5EF4-FFF2-40B4-BE49-F238E27FC236}">
                <a16:creationId xmlns:a16="http://schemas.microsoft.com/office/drawing/2014/main" id="{FE3254FD-887E-4F46-8587-20A2396ACAB5}"/>
              </a:ext>
            </a:extLst>
          </p:cNvPr>
          <p:cNvPicPr>
            <a:picLocks noChangeAspect="1"/>
          </p:cNvPicPr>
          <p:nvPr/>
        </p:nvPicPr>
        <p:blipFill>
          <a:blip r:embed="rId5"/>
          <a:stretch>
            <a:fillRect/>
          </a:stretch>
        </p:blipFill>
        <p:spPr>
          <a:xfrm>
            <a:off x="10197591" y="5046905"/>
            <a:ext cx="1569931" cy="1482276"/>
          </a:xfrm>
          <a:prstGeom prst="rect">
            <a:avLst/>
          </a:prstGeom>
        </p:spPr>
      </p:pic>
      <p:pic>
        <p:nvPicPr>
          <p:cNvPr id="9" name="Picture 8">
            <a:extLst>
              <a:ext uri="{FF2B5EF4-FFF2-40B4-BE49-F238E27FC236}">
                <a16:creationId xmlns:a16="http://schemas.microsoft.com/office/drawing/2014/main" id="{98168D5A-6033-624A-A95A-690C7F54D4B1}"/>
              </a:ext>
            </a:extLst>
          </p:cNvPr>
          <p:cNvPicPr>
            <a:picLocks noChangeAspect="1"/>
          </p:cNvPicPr>
          <p:nvPr/>
        </p:nvPicPr>
        <p:blipFill>
          <a:blip r:embed="rId6"/>
          <a:stretch>
            <a:fillRect/>
          </a:stretch>
        </p:blipFill>
        <p:spPr>
          <a:xfrm>
            <a:off x="5633979" y="5218583"/>
            <a:ext cx="4378490" cy="1109089"/>
          </a:xfrm>
          <a:prstGeom prst="rect">
            <a:avLst/>
          </a:prstGeom>
        </p:spPr>
      </p:pic>
      <p:sp>
        <p:nvSpPr>
          <p:cNvPr id="2" name="Title 1">
            <a:extLst>
              <a:ext uri="{FF2B5EF4-FFF2-40B4-BE49-F238E27FC236}">
                <a16:creationId xmlns:a16="http://schemas.microsoft.com/office/drawing/2014/main" id="{9BB6EDF8-4DB8-CB49-AE1F-5F927A327A20}"/>
              </a:ext>
            </a:extLst>
          </p:cNvPr>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733455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A85F2-F45A-C84C-96CF-88F2BC634998}"/>
              </a:ext>
            </a:extLst>
          </p:cNvPr>
          <p:cNvSpPr>
            <a:spLocks noGrp="1"/>
          </p:cNvSpPr>
          <p:nvPr>
            <p:ph type="title"/>
          </p:nvPr>
        </p:nvSpPr>
        <p:spPr/>
        <p:txBody>
          <a:bodyPr/>
          <a:lstStyle/>
          <a:p>
            <a:r>
              <a:rPr lang="en-US" dirty="0"/>
              <a:t>Background</a:t>
            </a:r>
          </a:p>
        </p:txBody>
      </p:sp>
      <p:sp>
        <p:nvSpPr>
          <p:cNvPr id="5" name="Content Placeholder 4">
            <a:extLst>
              <a:ext uri="{FF2B5EF4-FFF2-40B4-BE49-F238E27FC236}">
                <a16:creationId xmlns:a16="http://schemas.microsoft.com/office/drawing/2014/main" id="{F70C1553-7ACF-314C-93D6-6AF1F2319D87}"/>
              </a:ext>
            </a:extLst>
          </p:cNvPr>
          <p:cNvSpPr>
            <a:spLocks noGrp="1"/>
          </p:cNvSpPr>
          <p:nvPr>
            <p:ph idx="1"/>
          </p:nvPr>
        </p:nvSpPr>
        <p:spPr>
          <a:xfrm>
            <a:off x="609600" y="1839236"/>
            <a:ext cx="6248400" cy="4531855"/>
          </a:xfrm>
        </p:spPr>
        <p:txBody>
          <a:bodyPr/>
          <a:lstStyle/>
          <a:p>
            <a:r>
              <a:rPr lang="en-US" dirty="0"/>
              <a:t>MRI is a valuable tool for evaluating musculoskeletal injuries</a:t>
            </a:r>
          </a:p>
          <a:p>
            <a:pPr lvl="1"/>
            <a:r>
              <a:rPr lang="en-US" dirty="0"/>
              <a:t>Diagnosis of injury</a:t>
            </a:r>
          </a:p>
          <a:p>
            <a:pPr lvl="1"/>
            <a:r>
              <a:rPr lang="en-US" dirty="0"/>
              <a:t>Grading of injury severity</a:t>
            </a:r>
          </a:p>
          <a:p>
            <a:r>
              <a:rPr lang="en-US" dirty="0"/>
              <a:t>Limited evidence to support imaging to assist with prognosis and plan of care following hamstring injury</a:t>
            </a:r>
          </a:p>
          <a:p>
            <a:r>
              <a:rPr lang="en-US" dirty="0"/>
              <a:t>Potential for MRI as an scientific measuring instrument</a:t>
            </a:r>
          </a:p>
        </p:txBody>
      </p:sp>
      <p:pic>
        <p:nvPicPr>
          <p:cNvPr id="3" name="Picture 2">
            <a:extLst>
              <a:ext uri="{FF2B5EF4-FFF2-40B4-BE49-F238E27FC236}">
                <a16:creationId xmlns:a16="http://schemas.microsoft.com/office/drawing/2014/main" id="{D4E0C20C-F03F-C14A-AE75-D3D94CD34C89}"/>
              </a:ext>
            </a:extLst>
          </p:cNvPr>
          <p:cNvPicPr>
            <a:picLocks noChangeAspect="1"/>
          </p:cNvPicPr>
          <p:nvPr/>
        </p:nvPicPr>
        <p:blipFill rotWithShape="1">
          <a:blip r:embed="rId3"/>
          <a:srcRect l="25178" r="25670"/>
          <a:stretch/>
        </p:blipFill>
        <p:spPr>
          <a:xfrm>
            <a:off x="6780178" y="1839236"/>
            <a:ext cx="5334000" cy="4286927"/>
          </a:xfrm>
          <a:prstGeom prst="rect">
            <a:avLst/>
          </a:prstGeom>
        </p:spPr>
      </p:pic>
      <p:sp>
        <p:nvSpPr>
          <p:cNvPr id="6" name="Text Box 54">
            <a:extLst>
              <a:ext uri="{FF2B5EF4-FFF2-40B4-BE49-F238E27FC236}">
                <a16:creationId xmlns:a16="http://schemas.microsoft.com/office/drawing/2014/main" id="{05556AA7-11A9-9341-BF37-ED7088B0D23D}"/>
              </a:ext>
            </a:extLst>
          </p:cNvPr>
          <p:cNvSpPr txBox="1">
            <a:spLocks noChangeArrowheads="1"/>
          </p:cNvSpPr>
          <p:nvPr/>
        </p:nvSpPr>
        <p:spPr bwMode="auto">
          <a:xfrm>
            <a:off x="2167732" y="6202547"/>
            <a:ext cx="4351338" cy="461665"/>
          </a:xfrm>
          <a:prstGeom prst="rect">
            <a:avLst/>
          </a:prstGeom>
          <a:noFill/>
          <a:ln w="9525">
            <a:noFill/>
            <a:miter lim="800000"/>
            <a:headEnd/>
            <a:tailEnd/>
          </a:ln>
        </p:spPr>
        <p:txBody>
          <a:bodyPr wrap="square">
            <a:spAutoFit/>
          </a:bodyPr>
          <a:lstStyle/>
          <a:p>
            <a:pPr algn="ctr">
              <a:spcBef>
                <a:spcPts val="0"/>
              </a:spcBef>
            </a:pPr>
            <a:r>
              <a:rPr lang="en-US" sz="1200" b="0" dirty="0" err="1"/>
              <a:t>Wagensteen</a:t>
            </a:r>
            <a:r>
              <a:rPr lang="en-US" sz="1200" b="0" dirty="0"/>
              <a:t> et al. (2015) BR J Sports Med.</a:t>
            </a:r>
          </a:p>
          <a:p>
            <a:pPr algn="ctr">
              <a:spcBef>
                <a:spcPts val="0"/>
              </a:spcBef>
            </a:pPr>
            <a:r>
              <a:rPr lang="en-US" sz="1200" b="0" dirty="0" err="1"/>
              <a:t>Greenkey</a:t>
            </a:r>
            <a:r>
              <a:rPr lang="en-US" sz="1200" b="0" dirty="0"/>
              <a:t> et al (2017) J Sports Med</a:t>
            </a:r>
          </a:p>
        </p:txBody>
      </p:sp>
    </p:spTree>
    <p:extLst>
      <p:ext uri="{BB962C8B-B14F-4D97-AF65-F5344CB8AC3E}">
        <p14:creationId xmlns:p14="http://schemas.microsoft.com/office/powerpoint/2010/main" val="362984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2DE8-E2A3-E445-8911-C87F666FDC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CAF8D35-3204-F74F-B33E-978E7739CBB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43048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D129-A999-F941-A73A-D68A264F5EE9}"/>
              </a:ext>
            </a:extLst>
          </p:cNvPr>
          <p:cNvSpPr>
            <a:spLocks noGrp="1"/>
          </p:cNvSpPr>
          <p:nvPr>
            <p:ph type="title"/>
          </p:nvPr>
        </p:nvSpPr>
        <p:spPr/>
        <p:txBody>
          <a:bodyPr/>
          <a:lstStyle/>
          <a:p>
            <a:r>
              <a:rPr lang="en-US" dirty="0"/>
              <a:t>How Severe is the Injury? </a:t>
            </a:r>
          </a:p>
        </p:txBody>
      </p:sp>
      <p:sp>
        <p:nvSpPr>
          <p:cNvPr id="3" name="Content Placeholder 2">
            <a:extLst>
              <a:ext uri="{FF2B5EF4-FFF2-40B4-BE49-F238E27FC236}">
                <a16:creationId xmlns:a16="http://schemas.microsoft.com/office/drawing/2014/main" id="{7E0A5E86-DA3F-6F4B-AADD-2ABCE0E9A3E7}"/>
              </a:ext>
            </a:extLst>
          </p:cNvPr>
          <p:cNvSpPr>
            <a:spLocks noGrp="1"/>
          </p:cNvSpPr>
          <p:nvPr>
            <p:ph idx="1"/>
          </p:nvPr>
        </p:nvSpPr>
        <p:spPr>
          <a:xfrm>
            <a:off x="443022" y="5776415"/>
            <a:ext cx="11305953" cy="792518"/>
          </a:xfrm>
        </p:spPr>
        <p:txBody>
          <a:bodyPr/>
          <a:lstStyle/>
          <a:p>
            <a:r>
              <a:rPr lang="en-US" dirty="0"/>
              <a:t>Grading of muscle injury shows limited association with injury prognosis</a:t>
            </a:r>
          </a:p>
        </p:txBody>
      </p:sp>
      <p:pic>
        <p:nvPicPr>
          <p:cNvPr id="5" name="Picture 4">
            <a:extLst>
              <a:ext uri="{FF2B5EF4-FFF2-40B4-BE49-F238E27FC236}">
                <a16:creationId xmlns:a16="http://schemas.microsoft.com/office/drawing/2014/main" id="{5926A8B9-1002-1B43-B127-06FDBF070B72}"/>
              </a:ext>
            </a:extLst>
          </p:cNvPr>
          <p:cNvPicPr>
            <a:picLocks noChangeAspect="1"/>
          </p:cNvPicPr>
          <p:nvPr/>
        </p:nvPicPr>
        <p:blipFill rotWithShape="1">
          <a:blip r:embed="rId3"/>
          <a:srcRect l="25178" r="25670"/>
          <a:stretch/>
        </p:blipFill>
        <p:spPr>
          <a:xfrm>
            <a:off x="7789724" y="1467557"/>
            <a:ext cx="4402276" cy="3307393"/>
          </a:xfrm>
          <a:prstGeom prst="rect">
            <a:avLst/>
          </a:prstGeom>
        </p:spPr>
      </p:pic>
      <p:pic>
        <p:nvPicPr>
          <p:cNvPr id="7" name="Picture 6">
            <a:extLst>
              <a:ext uri="{FF2B5EF4-FFF2-40B4-BE49-F238E27FC236}">
                <a16:creationId xmlns:a16="http://schemas.microsoft.com/office/drawing/2014/main" id="{EB9236E7-35BD-7943-81A4-30934B7AD973}"/>
              </a:ext>
            </a:extLst>
          </p:cNvPr>
          <p:cNvPicPr>
            <a:picLocks noChangeAspect="1"/>
          </p:cNvPicPr>
          <p:nvPr/>
        </p:nvPicPr>
        <p:blipFill rotWithShape="1">
          <a:blip r:embed="rId4"/>
          <a:srcRect l="38026" t="23756" r="32148" b="2"/>
          <a:stretch/>
        </p:blipFill>
        <p:spPr>
          <a:xfrm>
            <a:off x="4058846" y="1467556"/>
            <a:ext cx="3748256" cy="3307601"/>
          </a:xfrm>
          <a:prstGeom prst="rect">
            <a:avLst/>
          </a:prstGeom>
        </p:spPr>
      </p:pic>
      <p:pic>
        <p:nvPicPr>
          <p:cNvPr id="9" name="Picture 8">
            <a:extLst>
              <a:ext uri="{FF2B5EF4-FFF2-40B4-BE49-F238E27FC236}">
                <a16:creationId xmlns:a16="http://schemas.microsoft.com/office/drawing/2014/main" id="{CAF9AE12-3919-5247-98B9-4F95469014C0}"/>
              </a:ext>
            </a:extLst>
          </p:cNvPr>
          <p:cNvPicPr>
            <a:picLocks noChangeAspect="1"/>
          </p:cNvPicPr>
          <p:nvPr/>
        </p:nvPicPr>
        <p:blipFill rotWithShape="1">
          <a:blip r:embed="rId5">
            <a:extLst>
              <a:ext uri="{BEBA8EAE-BF5A-486C-A8C5-ECC9F3942E4B}">
                <a14:imgProps xmlns:a14="http://schemas.microsoft.com/office/drawing/2010/main">
                  <a14:imgLayer>
                    <a14:imgEffect>
                      <a14:brightnessContrast bright="-40000"/>
                    </a14:imgEffect>
                  </a14:imgLayer>
                </a14:imgProps>
              </a:ext>
            </a:extLst>
          </a:blip>
          <a:srcRect l="33489" t="18447" r="30741" b="9526"/>
          <a:stretch/>
        </p:blipFill>
        <p:spPr>
          <a:xfrm>
            <a:off x="-127126" y="1467556"/>
            <a:ext cx="4202301" cy="3307394"/>
          </a:xfrm>
          <a:prstGeom prst="rect">
            <a:avLst/>
          </a:prstGeom>
        </p:spPr>
      </p:pic>
      <p:sp>
        <p:nvSpPr>
          <p:cNvPr id="10" name="TextBox 9">
            <a:extLst>
              <a:ext uri="{FF2B5EF4-FFF2-40B4-BE49-F238E27FC236}">
                <a16:creationId xmlns:a16="http://schemas.microsoft.com/office/drawing/2014/main" id="{5D0BC2D8-8B4B-174A-920B-8E1777037F92}"/>
              </a:ext>
            </a:extLst>
          </p:cNvPr>
          <p:cNvSpPr txBox="1"/>
          <p:nvPr/>
        </p:nvSpPr>
        <p:spPr>
          <a:xfrm>
            <a:off x="8629894" y="4092543"/>
            <a:ext cx="2721935" cy="646331"/>
          </a:xfrm>
          <a:prstGeom prst="rect">
            <a:avLst/>
          </a:prstGeom>
          <a:noFill/>
        </p:spPr>
        <p:txBody>
          <a:bodyPr wrap="square" rtlCol="0">
            <a:spAutoFit/>
          </a:bodyPr>
          <a:lstStyle/>
          <a:p>
            <a:pPr algn="ctr"/>
            <a:r>
              <a:rPr lang="en-US" dirty="0">
                <a:solidFill>
                  <a:schemeClr val="bg1"/>
                </a:solidFill>
              </a:rPr>
              <a:t>Male, Football</a:t>
            </a:r>
          </a:p>
          <a:p>
            <a:pPr algn="ctr"/>
            <a:r>
              <a:rPr lang="en-US" dirty="0">
                <a:solidFill>
                  <a:schemeClr val="bg1"/>
                </a:solidFill>
              </a:rPr>
              <a:t>Days to RTS: 21 days</a:t>
            </a:r>
          </a:p>
        </p:txBody>
      </p:sp>
      <p:sp>
        <p:nvSpPr>
          <p:cNvPr id="11" name="TextBox 10">
            <a:extLst>
              <a:ext uri="{FF2B5EF4-FFF2-40B4-BE49-F238E27FC236}">
                <a16:creationId xmlns:a16="http://schemas.microsoft.com/office/drawing/2014/main" id="{243B9F27-F23E-8147-B4FC-6BA004A15C58}"/>
              </a:ext>
            </a:extLst>
          </p:cNvPr>
          <p:cNvSpPr txBox="1"/>
          <p:nvPr/>
        </p:nvSpPr>
        <p:spPr>
          <a:xfrm>
            <a:off x="564070" y="4092543"/>
            <a:ext cx="2721935" cy="646331"/>
          </a:xfrm>
          <a:prstGeom prst="rect">
            <a:avLst/>
          </a:prstGeom>
          <a:noFill/>
        </p:spPr>
        <p:txBody>
          <a:bodyPr wrap="square" rtlCol="0">
            <a:spAutoFit/>
          </a:bodyPr>
          <a:lstStyle/>
          <a:p>
            <a:pPr algn="ctr"/>
            <a:r>
              <a:rPr lang="en-US" dirty="0">
                <a:solidFill>
                  <a:schemeClr val="bg1"/>
                </a:solidFill>
              </a:rPr>
              <a:t>Female, Track</a:t>
            </a:r>
          </a:p>
          <a:p>
            <a:pPr algn="ctr"/>
            <a:r>
              <a:rPr lang="en-US" dirty="0">
                <a:solidFill>
                  <a:schemeClr val="bg1"/>
                </a:solidFill>
              </a:rPr>
              <a:t>Days to RTS: 29 days</a:t>
            </a:r>
          </a:p>
        </p:txBody>
      </p:sp>
      <p:sp>
        <p:nvSpPr>
          <p:cNvPr id="12" name="TextBox 11">
            <a:extLst>
              <a:ext uri="{FF2B5EF4-FFF2-40B4-BE49-F238E27FC236}">
                <a16:creationId xmlns:a16="http://schemas.microsoft.com/office/drawing/2014/main" id="{A979DA07-24E6-434B-AC21-92106A9DA698}"/>
              </a:ext>
            </a:extLst>
          </p:cNvPr>
          <p:cNvSpPr txBox="1"/>
          <p:nvPr/>
        </p:nvSpPr>
        <p:spPr>
          <a:xfrm>
            <a:off x="4539348" y="4128619"/>
            <a:ext cx="2721935" cy="646331"/>
          </a:xfrm>
          <a:prstGeom prst="rect">
            <a:avLst/>
          </a:prstGeom>
          <a:noFill/>
        </p:spPr>
        <p:txBody>
          <a:bodyPr wrap="square" rtlCol="0">
            <a:spAutoFit/>
          </a:bodyPr>
          <a:lstStyle/>
          <a:p>
            <a:pPr algn="ctr"/>
            <a:r>
              <a:rPr lang="en-US" dirty="0">
                <a:solidFill>
                  <a:schemeClr val="bg1"/>
                </a:solidFill>
              </a:rPr>
              <a:t>Female, Soccer</a:t>
            </a:r>
          </a:p>
          <a:p>
            <a:pPr algn="ctr"/>
            <a:r>
              <a:rPr lang="en-US" dirty="0">
                <a:solidFill>
                  <a:schemeClr val="bg1"/>
                </a:solidFill>
              </a:rPr>
              <a:t>Days to RTS: 12 days</a:t>
            </a:r>
          </a:p>
        </p:txBody>
      </p:sp>
      <p:sp>
        <p:nvSpPr>
          <p:cNvPr id="13" name="TextBox 12">
            <a:extLst>
              <a:ext uri="{FF2B5EF4-FFF2-40B4-BE49-F238E27FC236}">
                <a16:creationId xmlns:a16="http://schemas.microsoft.com/office/drawing/2014/main" id="{AF9F71A0-3973-6041-AA90-3D20FD6D9641}"/>
              </a:ext>
            </a:extLst>
          </p:cNvPr>
          <p:cNvSpPr txBox="1"/>
          <p:nvPr/>
        </p:nvSpPr>
        <p:spPr>
          <a:xfrm>
            <a:off x="1263227" y="1571172"/>
            <a:ext cx="1565033" cy="461665"/>
          </a:xfrm>
          <a:prstGeom prst="rect">
            <a:avLst/>
          </a:prstGeom>
          <a:noFill/>
        </p:spPr>
        <p:txBody>
          <a:bodyPr wrap="square" rtlCol="0">
            <a:spAutoFit/>
          </a:bodyPr>
          <a:lstStyle/>
          <a:p>
            <a:r>
              <a:rPr lang="en-US" sz="2400" b="1" dirty="0">
                <a:solidFill>
                  <a:srgbClr val="C00000"/>
                </a:solidFill>
              </a:rPr>
              <a:t>Grade 0</a:t>
            </a:r>
          </a:p>
        </p:txBody>
      </p:sp>
      <p:sp>
        <p:nvSpPr>
          <p:cNvPr id="14" name="TextBox 13">
            <a:extLst>
              <a:ext uri="{FF2B5EF4-FFF2-40B4-BE49-F238E27FC236}">
                <a16:creationId xmlns:a16="http://schemas.microsoft.com/office/drawing/2014/main" id="{79BF7CAB-EF86-F440-8F61-25D125D6A58E}"/>
              </a:ext>
            </a:extLst>
          </p:cNvPr>
          <p:cNvSpPr txBox="1"/>
          <p:nvPr/>
        </p:nvSpPr>
        <p:spPr>
          <a:xfrm>
            <a:off x="5313483" y="1537262"/>
            <a:ext cx="1565033" cy="461665"/>
          </a:xfrm>
          <a:prstGeom prst="rect">
            <a:avLst/>
          </a:prstGeom>
          <a:noFill/>
        </p:spPr>
        <p:txBody>
          <a:bodyPr wrap="square" rtlCol="0">
            <a:spAutoFit/>
          </a:bodyPr>
          <a:lstStyle/>
          <a:p>
            <a:r>
              <a:rPr lang="en-US" sz="2400" b="1" dirty="0">
                <a:solidFill>
                  <a:srgbClr val="C00000"/>
                </a:solidFill>
              </a:rPr>
              <a:t>Grade 1</a:t>
            </a:r>
          </a:p>
        </p:txBody>
      </p:sp>
      <p:sp>
        <p:nvSpPr>
          <p:cNvPr id="15" name="TextBox 14">
            <a:extLst>
              <a:ext uri="{FF2B5EF4-FFF2-40B4-BE49-F238E27FC236}">
                <a16:creationId xmlns:a16="http://schemas.microsoft.com/office/drawing/2014/main" id="{9591D2BC-7FB2-4F42-B674-80EA2D03C52F}"/>
              </a:ext>
            </a:extLst>
          </p:cNvPr>
          <p:cNvSpPr txBox="1"/>
          <p:nvPr/>
        </p:nvSpPr>
        <p:spPr>
          <a:xfrm>
            <a:off x="9311051" y="1524602"/>
            <a:ext cx="1565033" cy="461665"/>
          </a:xfrm>
          <a:prstGeom prst="rect">
            <a:avLst/>
          </a:prstGeom>
          <a:noFill/>
        </p:spPr>
        <p:txBody>
          <a:bodyPr wrap="square" rtlCol="0">
            <a:spAutoFit/>
          </a:bodyPr>
          <a:lstStyle/>
          <a:p>
            <a:r>
              <a:rPr lang="en-US" sz="2400" b="1" dirty="0">
                <a:solidFill>
                  <a:srgbClr val="C00000"/>
                </a:solidFill>
              </a:rPr>
              <a:t>Grade 2</a:t>
            </a:r>
          </a:p>
        </p:txBody>
      </p:sp>
      <p:sp>
        <p:nvSpPr>
          <p:cNvPr id="16" name="TextBox 15">
            <a:extLst>
              <a:ext uri="{FF2B5EF4-FFF2-40B4-BE49-F238E27FC236}">
                <a16:creationId xmlns:a16="http://schemas.microsoft.com/office/drawing/2014/main" id="{3F7242E1-674C-4E4A-80BF-CA74407323E2}"/>
              </a:ext>
            </a:extLst>
          </p:cNvPr>
          <p:cNvSpPr txBox="1"/>
          <p:nvPr/>
        </p:nvSpPr>
        <p:spPr>
          <a:xfrm>
            <a:off x="-437979" y="4768364"/>
            <a:ext cx="4603706" cy="584775"/>
          </a:xfrm>
          <a:prstGeom prst="rect">
            <a:avLst/>
          </a:prstGeom>
          <a:noFill/>
        </p:spPr>
        <p:txBody>
          <a:bodyPr wrap="square" rtlCol="0">
            <a:spAutoFit/>
          </a:bodyPr>
          <a:lstStyle/>
          <a:p>
            <a:pPr algn="ctr"/>
            <a:r>
              <a:rPr lang="en-US" sz="3200" dirty="0">
                <a:solidFill>
                  <a:srgbClr val="C00000"/>
                </a:solidFill>
              </a:rPr>
              <a:t>Modified </a:t>
            </a:r>
            <a:r>
              <a:rPr lang="en-US" sz="3200" dirty="0" err="1">
                <a:solidFill>
                  <a:srgbClr val="C00000"/>
                </a:solidFill>
              </a:rPr>
              <a:t>Peetrons</a:t>
            </a:r>
            <a:endParaRPr lang="en-US" sz="3200" dirty="0">
              <a:solidFill>
                <a:srgbClr val="C00000"/>
              </a:solidFill>
            </a:endParaRPr>
          </a:p>
        </p:txBody>
      </p:sp>
      <p:sp>
        <p:nvSpPr>
          <p:cNvPr id="17" name="TextBox 16">
            <a:extLst>
              <a:ext uri="{FF2B5EF4-FFF2-40B4-BE49-F238E27FC236}">
                <a16:creationId xmlns:a16="http://schemas.microsoft.com/office/drawing/2014/main" id="{F872D6BA-253B-7E4E-8AF0-6143C3D1C72E}"/>
              </a:ext>
            </a:extLst>
          </p:cNvPr>
          <p:cNvSpPr txBox="1"/>
          <p:nvPr/>
        </p:nvSpPr>
        <p:spPr>
          <a:xfrm>
            <a:off x="4866380" y="4823354"/>
            <a:ext cx="2117344" cy="584775"/>
          </a:xfrm>
          <a:prstGeom prst="rect">
            <a:avLst/>
          </a:prstGeom>
          <a:noFill/>
        </p:spPr>
        <p:txBody>
          <a:bodyPr wrap="square" rtlCol="0">
            <a:spAutoFit/>
          </a:bodyPr>
          <a:lstStyle/>
          <a:p>
            <a:pPr algn="ctr"/>
            <a:r>
              <a:rPr lang="en-US" sz="3200" dirty="0">
                <a:solidFill>
                  <a:schemeClr val="tx2">
                    <a:lumMod val="60000"/>
                    <a:lumOff val="40000"/>
                  </a:schemeClr>
                </a:solidFill>
              </a:rPr>
              <a:t>BAMIC</a:t>
            </a:r>
          </a:p>
        </p:txBody>
      </p:sp>
      <p:sp>
        <p:nvSpPr>
          <p:cNvPr id="18" name="TextBox 17">
            <a:extLst>
              <a:ext uri="{FF2B5EF4-FFF2-40B4-BE49-F238E27FC236}">
                <a16:creationId xmlns:a16="http://schemas.microsoft.com/office/drawing/2014/main" id="{DFB8EADF-9F71-A740-A3C7-32D0719E8085}"/>
              </a:ext>
            </a:extLst>
          </p:cNvPr>
          <p:cNvSpPr txBox="1"/>
          <p:nvPr/>
        </p:nvSpPr>
        <p:spPr>
          <a:xfrm>
            <a:off x="1263227" y="2147423"/>
            <a:ext cx="1565033" cy="461665"/>
          </a:xfrm>
          <a:prstGeom prst="rect">
            <a:avLst/>
          </a:prstGeom>
          <a:noFill/>
        </p:spPr>
        <p:txBody>
          <a:bodyPr wrap="square" rtlCol="0">
            <a:spAutoFit/>
          </a:bodyPr>
          <a:lstStyle/>
          <a:p>
            <a:r>
              <a:rPr lang="en-US" sz="2400" b="1" dirty="0">
                <a:solidFill>
                  <a:schemeClr val="tx2">
                    <a:lumMod val="40000"/>
                    <a:lumOff val="60000"/>
                  </a:schemeClr>
                </a:solidFill>
              </a:rPr>
              <a:t>Grade 0</a:t>
            </a:r>
          </a:p>
        </p:txBody>
      </p:sp>
      <p:sp>
        <p:nvSpPr>
          <p:cNvPr id="19" name="TextBox 18">
            <a:extLst>
              <a:ext uri="{FF2B5EF4-FFF2-40B4-BE49-F238E27FC236}">
                <a16:creationId xmlns:a16="http://schemas.microsoft.com/office/drawing/2014/main" id="{5AF99987-F7F5-A341-BAF1-38869A4A7667}"/>
              </a:ext>
            </a:extLst>
          </p:cNvPr>
          <p:cNvSpPr txBox="1"/>
          <p:nvPr/>
        </p:nvSpPr>
        <p:spPr>
          <a:xfrm>
            <a:off x="5313483" y="2113513"/>
            <a:ext cx="1565033" cy="461665"/>
          </a:xfrm>
          <a:prstGeom prst="rect">
            <a:avLst/>
          </a:prstGeom>
          <a:noFill/>
        </p:spPr>
        <p:txBody>
          <a:bodyPr wrap="square" rtlCol="0">
            <a:spAutoFit/>
          </a:bodyPr>
          <a:lstStyle/>
          <a:p>
            <a:r>
              <a:rPr lang="en-US" sz="2400" b="1" dirty="0">
                <a:solidFill>
                  <a:schemeClr val="tx2">
                    <a:lumMod val="40000"/>
                    <a:lumOff val="60000"/>
                  </a:schemeClr>
                </a:solidFill>
              </a:rPr>
              <a:t>Grade 1</a:t>
            </a:r>
          </a:p>
        </p:txBody>
      </p:sp>
      <p:sp>
        <p:nvSpPr>
          <p:cNvPr id="20" name="TextBox 19">
            <a:extLst>
              <a:ext uri="{FF2B5EF4-FFF2-40B4-BE49-F238E27FC236}">
                <a16:creationId xmlns:a16="http://schemas.microsoft.com/office/drawing/2014/main" id="{642F79A8-8CD3-3544-86EB-EFB6D6D1CE6C}"/>
              </a:ext>
            </a:extLst>
          </p:cNvPr>
          <p:cNvSpPr txBox="1"/>
          <p:nvPr/>
        </p:nvSpPr>
        <p:spPr>
          <a:xfrm>
            <a:off x="9311051" y="2100853"/>
            <a:ext cx="1565033" cy="461665"/>
          </a:xfrm>
          <a:prstGeom prst="rect">
            <a:avLst/>
          </a:prstGeom>
          <a:noFill/>
        </p:spPr>
        <p:txBody>
          <a:bodyPr wrap="square" rtlCol="0">
            <a:spAutoFit/>
          </a:bodyPr>
          <a:lstStyle/>
          <a:p>
            <a:r>
              <a:rPr lang="en-US" sz="2400" b="1" dirty="0">
                <a:solidFill>
                  <a:schemeClr val="tx2">
                    <a:lumMod val="40000"/>
                    <a:lumOff val="60000"/>
                  </a:schemeClr>
                </a:solidFill>
              </a:rPr>
              <a:t>Grade 3</a:t>
            </a:r>
          </a:p>
        </p:txBody>
      </p:sp>
      <p:sp>
        <p:nvSpPr>
          <p:cNvPr id="21" name="TextBox 20">
            <a:extLst>
              <a:ext uri="{FF2B5EF4-FFF2-40B4-BE49-F238E27FC236}">
                <a16:creationId xmlns:a16="http://schemas.microsoft.com/office/drawing/2014/main" id="{6D5989FD-B681-D246-9EEA-CB9B30D031F1}"/>
              </a:ext>
            </a:extLst>
          </p:cNvPr>
          <p:cNvSpPr txBox="1"/>
          <p:nvPr/>
        </p:nvSpPr>
        <p:spPr>
          <a:xfrm>
            <a:off x="7123801" y="4768365"/>
            <a:ext cx="5187203" cy="584775"/>
          </a:xfrm>
          <a:prstGeom prst="rect">
            <a:avLst/>
          </a:prstGeom>
          <a:noFill/>
        </p:spPr>
        <p:txBody>
          <a:bodyPr wrap="square" rtlCol="0">
            <a:spAutoFit/>
          </a:bodyPr>
          <a:lstStyle/>
          <a:p>
            <a:pPr algn="ctr"/>
            <a:r>
              <a:rPr lang="en-US" sz="3200" dirty="0">
                <a:solidFill>
                  <a:srgbClr val="00B050"/>
                </a:solidFill>
              </a:rPr>
              <a:t>BAMIC + </a:t>
            </a:r>
            <a:r>
              <a:rPr lang="en-US" sz="3200" dirty="0" err="1">
                <a:solidFill>
                  <a:srgbClr val="00B050"/>
                </a:solidFill>
              </a:rPr>
              <a:t>Subclassification</a:t>
            </a:r>
            <a:endParaRPr lang="en-US" sz="3200" dirty="0">
              <a:solidFill>
                <a:srgbClr val="00B050"/>
              </a:solidFill>
            </a:endParaRPr>
          </a:p>
        </p:txBody>
      </p:sp>
      <p:sp>
        <p:nvSpPr>
          <p:cNvPr id="22" name="TextBox 21">
            <a:extLst>
              <a:ext uri="{FF2B5EF4-FFF2-40B4-BE49-F238E27FC236}">
                <a16:creationId xmlns:a16="http://schemas.microsoft.com/office/drawing/2014/main" id="{B9D45274-3375-6643-8848-F2FD013A6250}"/>
              </a:ext>
            </a:extLst>
          </p:cNvPr>
          <p:cNvSpPr txBox="1"/>
          <p:nvPr/>
        </p:nvSpPr>
        <p:spPr>
          <a:xfrm>
            <a:off x="1263227" y="2723674"/>
            <a:ext cx="1565033" cy="461665"/>
          </a:xfrm>
          <a:prstGeom prst="rect">
            <a:avLst/>
          </a:prstGeom>
          <a:noFill/>
        </p:spPr>
        <p:txBody>
          <a:bodyPr wrap="square" rtlCol="0">
            <a:spAutoFit/>
          </a:bodyPr>
          <a:lstStyle/>
          <a:p>
            <a:r>
              <a:rPr lang="en-US" sz="2400" b="1" dirty="0">
                <a:solidFill>
                  <a:srgbClr val="00B050"/>
                </a:solidFill>
              </a:rPr>
              <a:t>Grade 0</a:t>
            </a:r>
          </a:p>
        </p:txBody>
      </p:sp>
      <p:sp>
        <p:nvSpPr>
          <p:cNvPr id="23" name="TextBox 22">
            <a:extLst>
              <a:ext uri="{FF2B5EF4-FFF2-40B4-BE49-F238E27FC236}">
                <a16:creationId xmlns:a16="http://schemas.microsoft.com/office/drawing/2014/main" id="{7B40103F-104D-D344-8D4B-983F337CCF58}"/>
              </a:ext>
            </a:extLst>
          </p:cNvPr>
          <p:cNvSpPr txBox="1"/>
          <p:nvPr/>
        </p:nvSpPr>
        <p:spPr>
          <a:xfrm>
            <a:off x="5313483" y="2689764"/>
            <a:ext cx="1565033" cy="461665"/>
          </a:xfrm>
          <a:prstGeom prst="rect">
            <a:avLst/>
          </a:prstGeom>
          <a:noFill/>
        </p:spPr>
        <p:txBody>
          <a:bodyPr wrap="square" rtlCol="0">
            <a:spAutoFit/>
          </a:bodyPr>
          <a:lstStyle/>
          <a:p>
            <a:r>
              <a:rPr lang="en-US" sz="2400" b="1" dirty="0">
                <a:solidFill>
                  <a:srgbClr val="00B050"/>
                </a:solidFill>
              </a:rPr>
              <a:t>Grade 1a</a:t>
            </a:r>
          </a:p>
        </p:txBody>
      </p:sp>
      <p:sp>
        <p:nvSpPr>
          <p:cNvPr id="24" name="TextBox 23">
            <a:extLst>
              <a:ext uri="{FF2B5EF4-FFF2-40B4-BE49-F238E27FC236}">
                <a16:creationId xmlns:a16="http://schemas.microsoft.com/office/drawing/2014/main" id="{DA02BBEB-1DBC-A346-BB89-55D4B005507E}"/>
              </a:ext>
            </a:extLst>
          </p:cNvPr>
          <p:cNvSpPr txBox="1"/>
          <p:nvPr/>
        </p:nvSpPr>
        <p:spPr>
          <a:xfrm>
            <a:off x="9311051" y="2677104"/>
            <a:ext cx="1565033" cy="461665"/>
          </a:xfrm>
          <a:prstGeom prst="rect">
            <a:avLst/>
          </a:prstGeom>
          <a:noFill/>
        </p:spPr>
        <p:txBody>
          <a:bodyPr wrap="square" rtlCol="0">
            <a:spAutoFit/>
          </a:bodyPr>
          <a:lstStyle/>
          <a:p>
            <a:r>
              <a:rPr lang="en-US" sz="2400" b="1" dirty="0">
                <a:solidFill>
                  <a:srgbClr val="00B050"/>
                </a:solidFill>
              </a:rPr>
              <a:t>Grade 3b</a:t>
            </a:r>
          </a:p>
        </p:txBody>
      </p:sp>
    </p:spTree>
    <p:extLst>
      <p:ext uri="{BB962C8B-B14F-4D97-AF65-F5344CB8AC3E}">
        <p14:creationId xmlns:p14="http://schemas.microsoft.com/office/powerpoint/2010/main" val="38521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F8D8-45FC-1743-A520-1F9497E44424}"/>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8D7AE90C-28B1-1C40-991D-35F816DC77FE}"/>
              </a:ext>
            </a:extLst>
          </p:cNvPr>
          <p:cNvSpPr>
            <a:spLocks noGrp="1"/>
          </p:cNvSpPr>
          <p:nvPr>
            <p:ph idx="1"/>
          </p:nvPr>
        </p:nvSpPr>
        <p:spPr>
          <a:xfrm>
            <a:off x="609600" y="1544462"/>
            <a:ext cx="10972800" cy="4531855"/>
          </a:xfrm>
        </p:spPr>
        <p:txBody>
          <a:bodyPr/>
          <a:lstStyle/>
          <a:p>
            <a:r>
              <a:rPr lang="en-US" b="1" dirty="0"/>
              <a:t>Subjects: </a:t>
            </a:r>
            <a:r>
              <a:rPr lang="en-US" dirty="0"/>
              <a:t>Division 1 athletes who sustain a hamstring strain injury</a:t>
            </a:r>
          </a:p>
          <a:p>
            <a:pPr lvl="1"/>
            <a:r>
              <a:rPr lang="en-US" dirty="0"/>
              <a:t>Injury evident on T2-weighted MRI, requiring time loss from sport</a:t>
            </a:r>
          </a:p>
          <a:p>
            <a:pPr lvl="1"/>
            <a:r>
              <a:rPr lang="en-US" dirty="0"/>
              <a:t>Football, track, soccer</a:t>
            </a:r>
          </a:p>
          <a:p>
            <a:r>
              <a:rPr lang="en-US" b="1" dirty="0"/>
              <a:t>Timeline:</a:t>
            </a:r>
          </a:p>
        </p:txBody>
      </p:sp>
      <p:graphicFrame>
        <p:nvGraphicFramePr>
          <p:cNvPr id="4" name="Diagram 3">
            <a:extLst>
              <a:ext uri="{FF2B5EF4-FFF2-40B4-BE49-F238E27FC236}">
                <a16:creationId xmlns:a16="http://schemas.microsoft.com/office/drawing/2014/main" id="{9F956D78-63F3-F041-BAA8-FE2A6D6828E6}"/>
              </a:ext>
            </a:extLst>
          </p:cNvPr>
          <p:cNvGraphicFramePr/>
          <p:nvPr>
            <p:extLst>
              <p:ext uri="{D42A27DB-BD31-4B8C-83A1-F6EECF244321}">
                <p14:modId xmlns:p14="http://schemas.microsoft.com/office/powerpoint/2010/main" val="41494523"/>
              </p:ext>
            </p:extLst>
          </p:nvPr>
        </p:nvGraphicFramePr>
        <p:xfrm>
          <a:off x="266700" y="3395239"/>
          <a:ext cx="11696699" cy="3862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8C47E44-5769-434D-B197-EF16B8E1FC55}"/>
              </a:ext>
            </a:extLst>
          </p:cNvPr>
          <p:cNvPicPr>
            <a:picLocks noChangeAspect="1"/>
          </p:cNvPicPr>
          <p:nvPr/>
        </p:nvPicPr>
        <p:blipFill rotWithShape="1">
          <a:blip r:embed="rId8"/>
          <a:srcRect t="16256" r="-392" b="14953"/>
          <a:stretch/>
        </p:blipFill>
        <p:spPr>
          <a:xfrm>
            <a:off x="1249719" y="6079220"/>
            <a:ext cx="1512531" cy="778780"/>
          </a:xfrm>
          <a:prstGeom prst="rect">
            <a:avLst/>
          </a:prstGeom>
        </p:spPr>
      </p:pic>
      <p:pic>
        <p:nvPicPr>
          <p:cNvPr id="6" name="Content Placeholder 11">
            <a:extLst>
              <a:ext uri="{FF2B5EF4-FFF2-40B4-BE49-F238E27FC236}">
                <a16:creationId xmlns:a16="http://schemas.microsoft.com/office/drawing/2014/main" id="{49DCE90E-8837-BE47-A1CD-80BA01F56B0F}"/>
              </a:ext>
            </a:extLst>
          </p:cNvPr>
          <p:cNvPicPr>
            <a:picLocks noChangeAspect="1"/>
          </p:cNvPicPr>
          <p:nvPr/>
        </p:nvPicPr>
        <p:blipFill rotWithShape="1">
          <a:blip r:embed="rId9"/>
          <a:srcRect l="11650" t="13829" r="38877"/>
          <a:stretch/>
        </p:blipFill>
        <p:spPr>
          <a:xfrm>
            <a:off x="8365493" y="5325703"/>
            <a:ext cx="901399" cy="1043782"/>
          </a:xfrm>
          <a:prstGeom prst="rect">
            <a:avLst/>
          </a:prstGeom>
        </p:spPr>
      </p:pic>
    </p:spTree>
    <p:extLst>
      <p:ext uri="{BB962C8B-B14F-4D97-AF65-F5344CB8AC3E}">
        <p14:creationId xmlns:p14="http://schemas.microsoft.com/office/powerpoint/2010/main" val="130284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7BA0-CE90-F04F-A120-4C499923A807}"/>
              </a:ext>
            </a:extLst>
          </p:cNvPr>
          <p:cNvSpPr>
            <a:spLocks noGrp="1"/>
          </p:cNvSpPr>
          <p:nvPr>
            <p:ph type="title"/>
          </p:nvPr>
        </p:nvSpPr>
        <p:spPr/>
        <p:txBody>
          <a:bodyPr/>
          <a:lstStyle/>
          <a:p>
            <a:r>
              <a:rPr lang="en-US" dirty="0"/>
              <a:t>Methods: MRI Sequences</a:t>
            </a:r>
          </a:p>
        </p:txBody>
      </p:sp>
      <p:graphicFrame>
        <p:nvGraphicFramePr>
          <p:cNvPr id="5" name="Content Placeholder 4">
            <a:extLst>
              <a:ext uri="{FF2B5EF4-FFF2-40B4-BE49-F238E27FC236}">
                <a16:creationId xmlns:a16="http://schemas.microsoft.com/office/drawing/2014/main" id="{D09211C0-43CA-F742-9277-AA8B8506E1C7}"/>
              </a:ext>
            </a:extLst>
          </p:cNvPr>
          <p:cNvGraphicFramePr>
            <a:graphicFrameLocks noGrp="1"/>
          </p:cNvGraphicFramePr>
          <p:nvPr>
            <p:ph idx="1"/>
            <p:extLst>
              <p:ext uri="{D42A27DB-BD31-4B8C-83A1-F6EECF244321}">
                <p14:modId xmlns:p14="http://schemas.microsoft.com/office/powerpoint/2010/main" val="1987840831"/>
              </p:ext>
            </p:extLst>
          </p:nvPr>
        </p:nvGraphicFramePr>
        <p:xfrm>
          <a:off x="860612" y="1467556"/>
          <a:ext cx="10219764" cy="4876800"/>
        </p:xfrm>
        <a:graphic>
          <a:graphicData uri="http://schemas.openxmlformats.org/drawingml/2006/table">
            <a:tbl>
              <a:tblPr firstRow="1" firstCol="1" bandRow="1">
                <a:tableStyleId>{9DCAF9ED-07DC-4A11-8D7F-57B35C25682E}</a:tableStyleId>
              </a:tblPr>
              <a:tblGrid>
                <a:gridCol w="2779059">
                  <a:extLst>
                    <a:ext uri="{9D8B030D-6E8A-4147-A177-3AD203B41FA5}">
                      <a16:colId xmlns:a16="http://schemas.microsoft.com/office/drawing/2014/main" val="514463490"/>
                    </a:ext>
                  </a:extLst>
                </a:gridCol>
                <a:gridCol w="2061882">
                  <a:extLst>
                    <a:ext uri="{9D8B030D-6E8A-4147-A177-3AD203B41FA5}">
                      <a16:colId xmlns:a16="http://schemas.microsoft.com/office/drawing/2014/main" val="3430265764"/>
                    </a:ext>
                  </a:extLst>
                </a:gridCol>
                <a:gridCol w="1846729">
                  <a:extLst>
                    <a:ext uri="{9D8B030D-6E8A-4147-A177-3AD203B41FA5}">
                      <a16:colId xmlns:a16="http://schemas.microsoft.com/office/drawing/2014/main" val="2733072145"/>
                    </a:ext>
                  </a:extLst>
                </a:gridCol>
                <a:gridCol w="1667436">
                  <a:extLst>
                    <a:ext uri="{9D8B030D-6E8A-4147-A177-3AD203B41FA5}">
                      <a16:colId xmlns:a16="http://schemas.microsoft.com/office/drawing/2014/main" val="1748211120"/>
                    </a:ext>
                  </a:extLst>
                </a:gridCol>
                <a:gridCol w="1864658">
                  <a:extLst>
                    <a:ext uri="{9D8B030D-6E8A-4147-A177-3AD203B41FA5}">
                      <a16:colId xmlns:a16="http://schemas.microsoft.com/office/drawing/2014/main" val="3823932777"/>
                    </a:ext>
                  </a:extLst>
                </a:gridCol>
              </a:tblGrid>
              <a:tr h="188455">
                <a:tc>
                  <a:txBody>
                    <a:bodyPr/>
                    <a:lstStyle/>
                    <a:p>
                      <a:pPr marL="0" marR="0" algn="ctr">
                        <a:spcBef>
                          <a:spcPts val="0"/>
                        </a:spcBef>
                        <a:spcAft>
                          <a:spcPts val="600"/>
                        </a:spcAft>
                      </a:pPr>
                      <a:r>
                        <a:rPr lang="en-US" sz="2000" dirty="0">
                          <a:effectLst/>
                        </a:rPr>
                        <a:t>Sequence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Voxel Size (mm)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Matrix Size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Repetition Time (</a:t>
                      </a:r>
                      <a:r>
                        <a:rPr lang="en-US" sz="2000" dirty="0" err="1">
                          <a:effectLst/>
                        </a:rPr>
                        <a:t>ms</a:t>
                      </a:r>
                      <a:r>
                        <a:rPr lang="en-US" sz="20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a:effectLst/>
                        </a:rPr>
                        <a:t>Echo Time (ms)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95602228"/>
                  </a:ext>
                </a:extLst>
              </a:tr>
              <a:tr h="0">
                <a:tc>
                  <a:txBody>
                    <a:bodyPr/>
                    <a:lstStyle/>
                    <a:p>
                      <a:pPr marL="0" marR="0">
                        <a:spcBef>
                          <a:spcPts val="0"/>
                        </a:spcBef>
                        <a:spcAft>
                          <a:spcPts val="0"/>
                        </a:spcAft>
                      </a:pPr>
                      <a:r>
                        <a:rPr lang="en-US" sz="2000" dirty="0">
                          <a:effectLst/>
                        </a:rPr>
                        <a:t>Axial T1</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0.43 x 0.43 x 9.00</a:t>
                      </a:r>
                    </a:p>
                  </a:txBody>
                  <a:tcPr marL="68580" marR="68580" marT="0" marB="0" anchor="b"/>
                </a:tc>
                <a:tc>
                  <a:txBody>
                    <a:bodyPr/>
                    <a:lstStyle/>
                    <a:p>
                      <a:pPr marL="0" marR="0" algn="ctr">
                        <a:spcBef>
                          <a:spcPts val="0"/>
                        </a:spcBef>
                        <a:spcAft>
                          <a:spcPts val="600"/>
                        </a:spcAft>
                      </a:pPr>
                      <a:r>
                        <a:rPr lang="en-US" sz="2000" dirty="0">
                          <a:effectLst/>
                        </a:rPr>
                        <a:t>1024 x 1024 x16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788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15.3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59817424"/>
                  </a:ext>
                </a:extLst>
              </a:tr>
              <a:tr h="0">
                <a:tc>
                  <a:txBody>
                    <a:bodyPr/>
                    <a:lstStyle/>
                    <a:p>
                      <a:pPr marL="0" marR="0">
                        <a:spcBef>
                          <a:spcPts val="0"/>
                        </a:spcBef>
                        <a:spcAft>
                          <a:spcPts val="0"/>
                        </a:spcAft>
                      </a:pPr>
                      <a:r>
                        <a:rPr lang="en-US" sz="2000" dirty="0">
                          <a:effectLst/>
                        </a:rPr>
                        <a:t>Coronal T1</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0.47 x 0.47 x 9.00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1024 x 1024 x16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571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15.3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72345659"/>
                  </a:ext>
                </a:extLst>
              </a:tr>
              <a:tr h="0">
                <a:tc>
                  <a:txBody>
                    <a:bodyPr/>
                    <a:lstStyle/>
                    <a:p>
                      <a:pPr marL="0" marR="0">
                        <a:spcBef>
                          <a:spcPts val="0"/>
                        </a:spcBef>
                        <a:spcAft>
                          <a:spcPts val="0"/>
                        </a:spcAft>
                      </a:pPr>
                      <a:r>
                        <a:rPr lang="en-US" sz="2000" dirty="0">
                          <a:effectLst/>
                        </a:rPr>
                        <a:t>Ax T1 SPGR</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0.43 x 0.43 x 5.00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1024 x 1024 x16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6.16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2.20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50908987"/>
                  </a:ext>
                </a:extLst>
              </a:tr>
              <a:tr h="0">
                <a:tc>
                  <a:txBody>
                    <a:bodyPr/>
                    <a:lstStyle/>
                    <a:p>
                      <a:pPr marL="0" marR="0">
                        <a:spcBef>
                          <a:spcPts val="0"/>
                        </a:spcBef>
                        <a:spcAft>
                          <a:spcPts val="0"/>
                        </a:spcAft>
                      </a:pPr>
                      <a:r>
                        <a:rPr lang="en-US" sz="2000" dirty="0">
                          <a:effectLst/>
                        </a:rPr>
                        <a:t>Ax FRFSE T2 IDEAL ARC</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0.86 x 0.86 x 9.00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a:effectLst/>
                        </a:rPr>
                        <a:t>512 x 512 x 16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4,679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88.6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43118267"/>
                  </a:ext>
                </a:extLst>
              </a:tr>
              <a:tr h="0">
                <a:tc>
                  <a:txBody>
                    <a:bodyPr/>
                    <a:lstStyle/>
                    <a:p>
                      <a:pPr marL="0" marR="0">
                        <a:spcBef>
                          <a:spcPts val="0"/>
                        </a:spcBef>
                        <a:spcAft>
                          <a:spcPts val="0"/>
                        </a:spcAft>
                      </a:pPr>
                      <a:r>
                        <a:rPr lang="en-US" sz="2000" dirty="0">
                          <a:effectLst/>
                        </a:rPr>
                        <a:t>Cor FRFSE T2 IDEAL ARC</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a:effectLst/>
                        </a:rPr>
                        <a:t>0.86 x 0.86 x 3.00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512 x 512 x 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7,408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86.8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78714772"/>
                  </a:ext>
                </a:extLst>
              </a:tr>
              <a:tr h="0">
                <a:tc>
                  <a:txBody>
                    <a:bodyPr/>
                    <a:lstStyle/>
                    <a:p>
                      <a:pPr marL="0" marR="0">
                        <a:spcBef>
                          <a:spcPts val="0"/>
                        </a:spcBef>
                        <a:spcAft>
                          <a:spcPts val="0"/>
                        </a:spcAft>
                      </a:pPr>
                      <a:r>
                        <a:rPr lang="en-US" sz="2000" dirty="0">
                          <a:effectLst/>
                        </a:rPr>
                        <a:t>Upper-thigh DWI 30dir AP/PA*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3.00 x 3.00 x 3.00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160 x 160 x 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5,756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50.90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83992033"/>
                  </a:ext>
                </a:extLst>
              </a:tr>
              <a:tr h="0">
                <a:tc>
                  <a:txBody>
                    <a:bodyPr/>
                    <a:lstStyle/>
                    <a:p>
                      <a:pPr marL="0" marR="0">
                        <a:spcBef>
                          <a:spcPts val="0"/>
                        </a:spcBef>
                        <a:spcAft>
                          <a:spcPts val="0"/>
                        </a:spcAft>
                      </a:pPr>
                      <a:r>
                        <a:rPr lang="en-US" sz="2000" dirty="0">
                          <a:effectLst/>
                        </a:rPr>
                        <a:t>Lower-thigh DWI 30dir AP/PA*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a:effectLst/>
                        </a:rPr>
                        <a:t>3.00 x 3.00 x 3.00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160 x 160 x 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5,756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50.90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4947139"/>
                  </a:ext>
                </a:extLst>
              </a:tr>
            </a:tbl>
          </a:graphicData>
        </a:graphic>
      </p:graphicFrame>
    </p:spTree>
    <p:extLst>
      <p:ext uri="{BB962C8B-B14F-4D97-AF65-F5344CB8AC3E}">
        <p14:creationId xmlns:p14="http://schemas.microsoft.com/office/powerpoint/2010/main" val="336134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7BA0-CE90-F04F-A120-4C499923A807}"/>
              </a:ext>
            </a:extLst>
          </p:cNvPr>
          <p:cNvSpPr>
            <a:spLocks noGrp="1"/>
          </p:cNvSpPr>
          <p:nvPr>
            <p:ph type="title"/>
          </p:nvPr>
        </p:nvSpPr>
        <p:spPr/>
        <p:txBody>
          <a:bodyPr/>
          <a:lstStyle/>
          <a:p>
            <a:r>
              <a:rPr lang="en-US" dirty="0"/>
              <a:t>Methods: DWI Sequence</a:t>
            </a:r>
          </a:p>
        </p:txBody>
      </p:sp>
      <p:pic>
        <p:nvPicPr>
          <p:cNvPr id="4" name="Picture 3">
            <a:extLst>
              <a:ext uri="{FF2B5EF4-FFF2-40B4-BE49-F238E27FC236}">
                <a16:creationId xmlns:a16="http://schemas.microsoft.com/office/drawing/2014/main" id="{ADACC60C-FAC3-504C-9238-BB632BDDE12F}"/>
              </a:ext>
            </a:extLst>
          </p:cNvPr>
          <p:cNvPicPr/>
          <p:nvPr/>
        </p:nvPicPr>
        <p:blipFill rotWithShape="1">
          <a:blip r:embed="rId3"/>
          <a:srcRect l="5557"/>
          <a:stretch/>
        </p:blipFill>
        <p:spPr bwMode="auto">
          <a:xfrm>
            <a:off x="5079978" y="2626468"/>
            <a:ext cx="7100667" cy="1865255"/>
          </a:xfrm>
          <a:prstGeom prst="rect">
            <a:avLst/>
          </a:prstGeom>
          <a:ln>
            <a:noFill/>
          </a:ln>
          <a:extLst>
            <a:ext uri="{53640926-AAD7-44D8-BBD7-CCE9431645EC}">
              <a14:shadowObscured xmlns:a14="http://schemas.microsoft.com/office/drawing/2010/main"/>
            </a:ext>
          </a:extLst>
        </p:spPr>
      </p:pic>
      <p:sp>
        <p:nvSpPr>
          <p:cNvPr id="7" name="Content Placeholder 2">
            <a:extLst>
              <a:ext uri="{FF2B5EF4-FFF2-40B4-BE49-F238E27FC236}">
                <a16:creationId xmlns:a16="http://schemas.microsoft.com/office/drawing/2014/main" id="{5D1FE360-A839-0742-8468-F64EA7B9EC5D}"/>
              </a:ext>
            </a:extLst>
          </p:cNvPr>
          <p:cNvSpPr txBox="1">
            <a:spLocks/>
          </p:cNvSpPr>
          <p:nvPr/>
        </p:nvSpPr>
        <p:spPr>
          <a:xfrm>
            <a:off x="609600" y="1594308"/>
            <a:ext cx="10004612" cy="4531855"/>
          </a:xfrm>
          <a:prstGeom prst="rect">
            <a:avLst/>
          </a:prstGeom>
        </p:spPr>
        <p:txBody>
          <a:bodyPr/>
          <a:lstStyle>
            <a:lvl1pPr marL="342900" indent="-342900" algn="l" defTabSz="457200" rtl="0" eaLnBrk="1" fontAlgn="base" hangingPunct="1">
              <a:spcBef>
                <a:spcPct val="20000"/>
              </a:spcBef>
              <a:spcAft>
                <a:spcPct val="0"/>
              </a:spcAft>
              <a:buClr>
                <a:srgbClr val="980013"/>
              </a:buClr>
              <a:buFont typeface="Arial"/>
              <a:buChar char="•"/>
              <a:defRPr sz="2800" kern="1200">
                <a:solidFill>
                  <a:schemeClr val="tx1">
                    <a:lumMod val="85000"/>
                    <a:lumOff val="15000"/>
                  </a:schemeClr>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Tx/>
              <a:buSzPct val="100000"/>
              <a:buFont typeface="Calibri" panose="020F0502020204030204" pitchFamily="34" charset="0"/>
              <a:buChar char="−"/>
              <a:defRPr sz="2400" kern="1200">
                <a:solidFill>
                  <a:schemeClr val="tx1">
                    <a:lumMod val="85000"/>
                    <a:lumOff val="15000"/>
                  </a:schemeClr>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980013"/>
              </a:buClr>
              <a:buSzPct val="100000"/>
              <a:buFont typeface="Calibri" panose="020F0502020204030204" pitchFamily="34" charset="0"/>
              <a:buChar char="◦"/>
              <a:defRPr sz="2000" kern="1200">
                <a:solidFill>
                  <a:schemeClr val="tx1">
                    <a:lumMod val="85000"/>
                    <a:lumOff val="15000"/>
                  </a:schemeClr>
                </a:solidFill>
                <a:latin typeface="+mn-lt"/>
                <a:ea typeface="ＭＳ Ｐゴシック" charset="0"/>
                <a:cs typeface="+mn-cs"/>
              </a:defRPr>
            </a:lvl3pPr>
            <a:lvl4pPr marL="1600200" indent="-228600" algn="l" defTabSz="457200" rtl="0" eaLnBrk="1" fontAlgn="base" hangingPunct="1">
              <a:spcBef>
                <a:spcPct val="20000"/>
              </a:spcBef>
              <a:spcAft>
                <a:spcPct val="0"/>
              </a:spcAft>
              <a:buClrTx/>
              <a:buSzPct val="95000"/>
              <a:buFont typeface="Wingdings" panose="05000000000000000000" pitchFamily="2" charset="2"/>
              <a:buChar char="§"/>
              <a:defRPr sz="1800" kern="1200">
                <a:solidFill>
                  <a:schemeClr val="tx1">
                    <a:lumMod val="85000"/>
                    <a:lumOff val="15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6F0100"/>
              </a:buClr>
              <a:buFont typeface="Arial" panose="020B0604020202020204" pitchFamily="34" charset="0"/>
              <a:buChar char="•"/>
              <a:defRPr sz="1600" kern="1200">
                <a:solidFill>
                  <a:schemeClr val="tx1">
                    <a:lumMod val="85000"/>
                    <a:lumOff val="15000"/>
                  </a:schemeClr>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3.0T scanner, 32-channel torso coil</a:t>
            </a:r>
          </a:p>
          <a:p>
            <a:r>
              <a:rPr lang="en-US" dirty="0"/>
              <a:t>Stejskal-Tanner pulsed gradient spin echo sequence</a:t>
            </a:r>
          </a:p>
          <a:p>
            <a:pPr lvl="1"/>
            <a:r>
              <a:rPr lang="en-US" dirty="0"/>
              <a:t>b-value of 500 sec/mm</a:t>
            </a:r>
            <a:r>
              <a:rPr lang="en-US" baseline="30000" dirty="0"/>
              <a:t>2</a:t>
            </a:r>
          </a:p>
          <a:p>
            <a:pPr lvl="1"/>
            <a:r>
              <a:rPr lang="en-US" dirty="0"/>
              <a:t>30 directions</a:t>
            </a:r>
          </a:p>
          <a:p>
            <a:pPr lvl="1"/>
            <a:r>
              <a:rPr lang="en-US" dirty="0"/>
              <a:t>Repeated with reverse </a:t>
            </a:r>
            <a:br>
              <a:rPr lang="en-US" dirty="0"/>
            </a:br>
            <a:r>
              <a:rPr lang="en-US" dirty="0"/>
              <a:t>phase-encoded directions</a:t>
            </a:r>
          </a:p>
          <a:p>
            <a:r>
              <a:rPr lang="en-US" dirty="0"/>
              <a:t>Post-processing</a:t>
            </a:r>
          </a:p>
          <a:p>
            <a:pPr lvl="1"/>
            <a:r>
              <a:rPr lang="en-US" dirty="0"/>
              <a:t>TOPUP- distortion correction AP, PA</a:t>
            </a:r>
          </a:p>
          <a:p>
            <a:pPr lvl="1"/>
            <a:r>
              <a:rPr lang="en-US" dirty="0"/>
              <a:t>Eddy- eddy and motion correction (affine to unweighted diffusion volumes)</a:t>
            </a:r>
          </a:p>
          <a:p>
            <a:pPr lvl="1"/>
            <a:endParaRPr lang="en-US" dirty="0"/>
          </a:p>
        </p:txBody>
      </p:sp>
      <p:graphicFrame>
        <p:nvGraphicFramePr>
          <p:cNvPr id="10" name="Content Placeholder 4">
            <a:extLst>
              <a:ext uri="{FF2B5EF4-FFF2-40B4-BE49-F238E27FC236}">
                <a16:creationId xmlns:a16="http://schemas.microsoft.com/office/drawing/2014/main" id="{CC0BE1C1-05A0-8C45-93DF-4A1BEAA3B271}"/>
              </a:ext>
            </a:extLst>
          </p:cNvPr>
          <p:cNvGraphicFramePr>
            <a:graphicFrameLocks/>
          </p:cNvGraphicFramePr>
          <p:nvPr>
            <p:extLst>
              <p:ext uri="{D42A27DB-BD31-4B8C-83A1-F6EECF244321}">
                <p14:modId xmlns:p14="http://schemas.microsoft.com/office/powerpoint/2010/main" val="2736454485"/>
              </p:ext>
            </p:extLst>
          </p:nvPr>
        </p:nvGraphicFramePr>
        <p:xfrm>
          <a:off x="986118" y="4424868"/>
          <a:ext cx="10219764" cy="1828800"/>
        </p:xfrm>
        <a:graphic>
          <a:graphicData uri="http://schemas.openxmlformats.org/drawingml/2006/table">
            <a:tbl>
              <a:tblPr firstRow="1" firstCol="1" bandRow="1">
                <a:tableStyleId>{9DCAF9ED-07DC-4A11-8D7F-57B35C25682E}</a:tableStyleId>
              </a:tblPr>
              <a:tblGrid>
                <a:gridCol w="2779059">
                  <a:extLst>
                    <a:ext uri="{9D8B030D-6E8A-4147-A177-3AD203B41FA5}">
                      <a16:colId xmlns:a16="http://schemas.microsoft.com/office/drawing/2014/main" val="514463490"/>
                    </a:ext>
                  </a:extLst>
                </a:gridCol>
                <a:gridCol w="2061882">
                  <a:extLst>
                    <a:ext uri="{9D8B030D-6E8A-4147-A177-3AD203B41FA5}">
                      <a16:colId xmlns:a16="http://schemas.microsoft.com/office/drawing/2014/main" val="3430265764"/>
                    </a:ext>
                  </a:extLst>
                </a:gridCol>
                <a:gridCol w="1846729">
                  <a:extLst>
                    <a:ext uri="{9D8B030D-6E8A-4147-A177-3AD203B41FA5}">
                      <a16:colId xmlns:a16="http://schemas.microsoft.com/office/drawing/2014/main" val="2733072145"/>
                    </a:ext>
                  </a:extLst>
                </a:gridCol>
                <a:gridCol w="1667436">
                  <a:extLst>
                    <a:ext uri="{9D8B030D-6E8A-4147-A177-3AD203B41FA5}">
                      <a16:colId xmlns:a16="http://schemas.microsoft.com/office/drawing/2014/main" val="1748211120"/>
                    </a:ext>
                  </a:extLst>
                </a:gridCol>
                <a:gridCol w="1864658">
                  <a:extLst>
                    <a:ext uri="{9D8B030D-6E8A-4147-A177-3AD203B41FA5}">
                      <a16:colId xmlns:a16="http://schemas.microsoft.com/office/drawing/2014/main" val="3823932777"/>
                    </a:ext>
                  </a:extLst>
                </a:gridCol>
              </a:tblGrid>
              <a:tr h="188455">
                <a:tc>
                  <a:txBody>
                    <a:bodyPr/>
                    <a:lstStyle/>
                    <a:p>
                      <a:pPr marL="0" marR="0" algn="ctr">
                        <a:spcBef>
                          <a:spcPts val="0"/>
                        </a:spcBef>
                        <a:spcAft>
                          <a:spcPts val="600"/>
                        </a:spcAft>
                      </a:pPr>
                      <a:r>
                        <a:rPr lang="en-US" sz="2000" dirty="0">
                          <a:effectLst/>
                        </a:rPr>
                        <a:t>Sequence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Voxel Size (mm)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Matrix Size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Repetition Time (</a:t>
                      </a:r>
                      <a:r>
                        <a:rPr lang="en-US" sz="2000" dirty="0" err="1">
                          <a:effectLst/>
                        </a:rPr>
                        <a:t>ms</a:t>
                      </a:r>
                      <a:r>
                        <a:rPr lang="en-US" sz="20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Echo Time (</a:t>
                      </a:r>
                      <a:r>
                        <a:rPr lang="en-US" sz="2000" dirty="0" err="1">
                          <a:effectLst/>
                        </a:rPr>
                        <a:t>ms</a:t>
                      </a:r>
                      <a:r>
                        <a:rPr lang="en-US" sz="20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95602228"/>
                  </a:ext>
                </a:extLst>
              </a:tr>
              <a:tr h="0">
                <a:tc>
                  <a:txBody>
                    <a:bodyPr/>
                    <a:lstStyle/>
                    <a:p>
                      <a:pPr marL="0" marR="0">
                        <a:spcBef>
                          <a:spcPts val="0"/>
                        </a:spcBef>
                        <a:spcAft>
                          <a:spcPts val="0"/>
                        </a:spcAft>
                      </a:pPr>
                      <a:r>
                        <a:rPr lang="en-US" sz="2000" dirty="0">
                          <a:effectLst/>
                        </a:rPr>
                        <a:t>Upper-thigh DWI 30dir AP/PA*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3.00 x 3.00 x 3.00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160 x 160 x 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5,756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50.90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83992033"/>
                  </a:ext>
                </a:extLst>
              </a:tr>
              <a:tr h="0">
                <a:tc>
                  <a:txBody>
                    <a:bodyPr/>
                    <a:lstStyle/>
                    <a:p>
                      <a:pPr marL="0" marR="0">
                        <a:spcBef>
                          <a:spcPts val="0"/>
                        </a:spcBef>
                        <a:spcAft>
                          <a:spcPts val="0"/>
                        </a:spcAft>
                      </a:pPr>
                      <a:r>
                        <a:rPr lang="en-US" sz="2000" dirty="0">
                          <a:effectLst/>
                        </a:rPr>
                        <a:t>Lower-thigh DWI 30dir AP/PA*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000" dirty="0">
                          <a:effectLst/>
                        </a:rPr>
                        <a:t>3.00 x 3.00 x 3.00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160 x 160 x 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000" dirty="0">
                          <a:effectLst/>
                        </a:rPr>
                        <a:t>5,756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12065" algn="ctr">
                        <a:spcBef>
                          <a:spcPts val="0"/>
                        </a:spcBef>
                        <a:spcAft>
                          <a:spcPts val="600"/>
                        </a:spcAft>
                      </a:pPr>
                      <a:r>
                        <a:rPr lang="en-US" sz="2000" dirty="0">
                          <a:effectLst/>
                        </a:rPr>
                        <a:t>50.90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4947139"/>
                  </a:ext>
                </a:extLst>
              </a:tr>
            </a:tbl>
          </a:graphicData>
        </a:graphic>
      </p:graphicFrame>
      <p:sp>
        <p:nvSpPr>
          <p:cNvPr id="9" name="Text Box 54">
            <a:extLst>
              <a:ext uri="{FF2B5EF4-FFF2-40B4-BE49-F238E27FC236}">
                <a16:creationId xmlns:a16="http://schemas.microsoft.com/office/drawing/2014/main" id="{171C2281-AC00-0D40-84B2-81C2DEA5517E}"/>
              </a:ext>
            </a:extLst>
          </p:cNvPr>
          <p:cNvSpPr txBox="1">
            <a:spLocks noChangeArrowheads="1"/>
          </p:cNvSpPr>
          <p:nvPr/>
        </p:nvSpPr>
        <p:spPr bwMode="auto">
          <a:xfrm>
            <a:off x="7840662" y="6449520"/>
            <a:ext cx="3533611" cy="276999"/>
          </a:xfrm>
          <a:prstGeom prst="rect">
            <a:avLst/>
          </a:prstGeom>
          <a:noFill/>
          <a:ln w="9525">
            <a:noFill/>
            <a:miter lim="800000"/>
            <a:headEnd/>
            <a:tailEnd/>
          </a:ln>
        </p:spPr>
        <p:txBody>
          <a:bodyPr wrap="square">
            <a:spAutoFit/>
          </a:bodyPr>
          <a:lstStyle/>
          <a:p>
            <a:pPr algn="ctr">
              <a:spcBef>
                <a:spcPts val="0"/>
              </a:spcBef>
            </a:pPr>
            <a:r>
              <a:rPr lang="en-US" sz="1200" dirty="0" err="1"/>
              <a:t>Oudeman</a:t>
            </a:r>
            <a:r>
              <a:rPr lang="en-US" sz="1200" b="0" dirty="0"/>
              <a:t> et al. (2008) J MRI</a:t>
            </a:r>
          </a:p>
        </p:txBody>
      </p:sp>
    </p:spTree>
    <p:extLst>
      <p:ext uri="{BB962C8B-B14F-4D97-AF65-F5344CB8AC3E}">
        <p14:creationId xmlns:p14="http://schemas.microsoft.com/office/powerpoint/2010/main" val="36655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DE3B-A568-954F-B5DB-95571B5C665A}"/>
              </a:ext>
            </a:extLst>
          </p:cNvPr>
          <p:cNvSpPr>
            <a:spLocks noGrp="1"/>
          </p:cNvSpPr>
          <p:nvPr>
            <p:ph type="title"/>
          </p:nvPr>
        </p:nvSpPr>
        <p:spPr/>
        <p:txBody>
          <a:bodyPr/>
          <a:lstStyle/>
          <a:p>
            <a:r>
              <a:rPr lang="en-US" dirty="0"/>
              <a:t>Diffusion Tensor Imaging</a:t>
            </a:r>
          </a:p>
        </p:txBody>
      </p:sp>
      <p:sp>
        <p:nvSpPr>
          <p:cNvPr id="3" name="Content Placeholder 2">
            <a:extLst>
              <a:ext uri="{FF2B5EF4-FFF2-40B4-BE49-F238E27FC236}">
                <a16:creationId xmlns:a16="http://schemas.microsoft.com/office/drawing/2014/main" id="{3128CAA3-586F-704C-81FB-BF74425E3233}"/>
              </a:ext>
            </a:extLst>
          </p:cNvPr>
          <p:cNvSpPr>
            <a:spLocks noGrp="1"/>
          </p:cNvSpPr>
          <p:nvPr>
            <p:ph idx="1"/>
          </p:nvPr>
        </p:nvSpPr>
        <p:spPr/>
        <p:txBody>
          <a:bodyPr/>
          <a:lstStyle/>
          <a:p>
            <a:r>
              <a:rPr lang="en-US" dirty="0"/>
              <a:t>Good repeatability with all ICC values &lt;0.70</a:t>
            </a:r>
          </a:p>
        </p:txBody>
      </p:sp>
      <p:pic>
        <p:nvPicPr>
          <p:cNvPr id="5" name="Picture 4">
            <a:extLst>
              <a:ext uri="{FF2B5EF4-FFF2-40B4-BE49-F238E27FC236}">
                <a16:creationId xmlns:a16="http://schemas.microsoft.com/office/drawing/2014/main" id="{5E3337A9-966E-354F-893C-36FB7D3D44A7}"/>
              </a:ext>
            </a:extLst>
          </p:cNvPr>
          <p:cNvPicPr/>
          <p:nvPr/>
        </p:nvPicPr>
        <p:blipFill rotWithShape="1">
          <a:blip r:embed="rId3">
            <a:extLst>
              <a:ext uri="{28A0092B-C50C-407E-A947-70E740481C1C}">
                <a14:useLocalDpi xmlns:a14="http://schemas.microsoft.com/office/drawing/2010/main" val="0"/>
              </a:ext>
            </a:extLst>
          </a:blip>
          <a:srcRect l="6014" t="1626" r="6779" b="51577"/>
          <a:stretch/>
        </p:blipFill>
        <p:spPr bwMode="auto">
          <a:xfrm>
            <a:off x="233916" y="2271741"/>
            <a:ext cx="9041673" cy="3445434"/>
          </a:xfrm>
          <a:prstGeom prst="rect">
            <a:avLst/>
          </a:prstGeom>
          <a:ln w="9525" cap="flat" cmpd="sng" algn="ctr">
            <a:solidFill>
              <a:schemeClr val="bg1"/>
            </a:solidFill>
            <a:prstDash val="solid"/>
            <a:round/>
            <a:headEnd type="none" w="med" len="med"/>
            <a:tailEnd type="none" w="med" len="med"/>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04C6981-89BD-D844-BC35-D6972D9C3441}"/>
              </a:ext>
            </a:extLst>
          </p:cNvPr>
          <p:cNvPicPr/>
          <p:nvPr/>
        </p:nvPicPr>
        <p:blipFill rotWithShape="1">
          <a:blip r:embed="rId3">
            <a:extLst>
              <a:ext uri="{28A0092B-C50C-407E-A947-70E740481C1C}">
                <a14:useLocalDpi xmlns:a14="http://schemas.microsoft.com/office/drawing/2010/main" val="0"/>
              </a:ext>
            </a:extLst>
          </a:blip>
          <a:srcRect l="62580" t="49603" r="6780" b="4609"/>
          <a:stretch/>
        </p:blipFill>
        <p:spPr bwMode="auto">
          <a:xfrm>
            <a:off x="9015125" y="2271741"/>
            <a:ext cx="3176875" cy="3445434"/>
          </a:xfrm>
          <a:prstGeom prst="rect">
            <a:avLst/>
          </a:prstGeom>
          <a:ln w="9525" cap="flat" cmpd="sng" algn="ctr">
            <a:solidFill>
              <a:schemeClr val="bg1"/>
            </a:solidFill>
            <a:prstDash val="solid"/>
            <a:round/>
            <a:headEnd type="none" w="med" len="med"/>
            <a:tailEnd type="none" w="med" len="med"/>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9856631-CBDB-514B-B7BF-2F976095AF68}"/>
              </a:ext>
            </a:extLst>
          </p:cNvPr>
          <p:cNvSpPr txBox="1"/>
          <p:nvPr/>
        </p:nvSpPr>
        <p:spPr>
          <a:xfrm>
            <a:off x="1186849" y="2349594"/>
            <a:ext cx="2105246" cy="369332"/>
          </a:xfrm>
          <a:prstGeom prst="rect">
            <a:avLst/>
          </a:prstGeom>
          <a:noFill/>
        </p:spPr>
        <p:txBody>
          <a:bodyPr wrap="square" rtlCol="0">
            <a:spAutoFit/>
          </a:bodyPr>
          <a:lstStyle/>
          <a:p>
            <a:r>
              <a:rPr lang="en-US" dirty="0"/>
              <a:t>ICC = 0.73 – 0.95</a:t>
            </a:r>
          </a:p>
        </p:txBody>
      </p:sp>
      <p:sp>
        <p:nvSpPr>
          <p:cNvPr id="8" name="TextBox 7">
            <a:extLst>
              <a:ext uri="{FF2B5EF4-FFF2-40B4-BE49-F238E27FC236}">
                <a16:creationId xmlns:a16="http://schemas.microsoft.com/office/drawing/2014/main" id="{9A0C768C-E7A2-6245-8EED-E503DAD8B550}"/>
              </a:ext>
            </a:extLst>
          </p:cNvPr>
          <p:cNvSpPr txBox="1"/>
          <p:nvPr/>
        </p:nvSpPr>
        <p:spPr>
          <a:xfrm>
            <a:off x="4187491" y="2407508"/>
            <a:ext cx="2105246" cy="369332"/>
          </a:xfrm>
          <a:prstGeom prst="rect">
            <a:avLst/>
          </a:prstGeom>
          <a:noFill/>
        </p:spPr>
        <p:txBody>
          <a:bodyPr wrap="square" rtlCol="0">
            <a:spAutoFit/>
          </a:bodyPr>
          <a:lstStyle/>
          <a:p>
            <a:r>
              <a:rPr lang="en-US" dirty="0"/>
              <a:t>ICC = 0.74 – 0.93</a:t>
            </a:r>
          </a:p>
        </p:txBody>
      </p:sp>
      <p:sp>
        <p:nvSpPr>
          <p:cNvPr id="9" name="TextBox 8">
            <a:extLst>
              <a:ext uri="{FF2B5EF4-FFF2-40B4-BE49-F238E27FC236}">
                <a16:creationId xmlns:a16="http://schemas.microsoft.com/office/drawing/2014/main" id="{6C7D4694-5F0F-5B4B-BAF6-87A64AF8D809}"/>
              </a:ext>
            </a:extLst>
          </p:cNvPr>
          <p:cNvSpPr txBox="1"/>
          <p:nvPr/>
        </p:nvSpPr>
        <p:spPr>
          <a:xfrm>
            <a:off x="7085091" y="2349594"/>
            <a:ext cx="2105246" cy="369332"/>
          </a:xfrm>
          <a:prstGeom prst="rect">
            <a:avLst/>
          </a:prstGeom>
          <a:noFill/>
        </p:spPr>
        <p:txBody>
          <a:bodyPr wrap="square" rtlCol="0">
            <a:spAutoFit/>
          </a:bodyPr>
          <a:lstStyle/>
          <a:p>
            <a:r>
              <a:rPr lang="en-US" dirty="0"/>
              <a:t>ICC = 0.73 – 0.94</a:t>
            </a:r>
          </a:p>
        </p:txBody>
      </p:sp>
      <p:sp>
        <p:nvSpPr>
          <p:cNvPr id="10" name="TextBox 9">
            <a:extLst>
              <a:ext uri="{FF2B5EF4-FFF2-40B4-BE49-F238E27FC236}">
                <a16:creationId xmlns:a16="http://schemas.microsoft.com/office/drawing/2014/main" id="{829516FE-243A-F14D-8A89-6B6BDB942CF3}"/>
              </a:ext>
            </a:extLst>
          </p:cNvPr>
          <p:cNvSpPr txBox="1"/>
          <p:nvPr/>
        </p:nvSpPr>
        <p:spPr>
          <a:xfrm>
            <a:off x="10086754" y="2453749"/>
            <a:ext cx="2105246" cy="369332"/>
          </a:xfrm>
          <a:prstGeom prst="rect">
            <a:avLst/>
          </a:prstGeom>
          <a:noFill/>
        </p:spPr>
        <p:txBody>
          <a:bodyPr wrap="square" rtlCol="0">
            <a:spAutoFit/>
          </a:bodyPr>
          <a:lstStyle/>
          <a:p>
            <a:r>
              <a:rPr lang="en-US" dirty="0"/>
              <a:t>ICC = 0.73 – 0.92</a:t>
            </a:r>
          </a:p>
        </p:txBody>
      </p:sp>
    </p:spTree>
    <p:extLst>
      <p:ext uri="{BB962C8B-B14F-4D97-AF65-F5344CB8AC3E}">
        <p14:creationId xmlns:p14="http://schemas.microsoft.com/office/powerpoint/2010/main" val="45023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08A4F2-5E95-4849-A90E-7110E5105E5E}"/>
              </a:ext>
            </a:extLst>
          </p:cNvPr>
          <p:cNvSpPr>
            <a:spLocks noGrp="1"/>
          </p:cNvSpPr>
          <p:nvPr>
            <p:ph idx="1"/>
          </p:nvPr>
        </p:nvSpPr>
        <p:spPr>
          <a:xfrm>
            <a:off x="148287" y="1343320"/>
            <a:ext cx="7617634" cy="5398399"/>
          </a:xfrm>
        </p:spPr>
        <p:txBody>
          <a:bodyPr/>
          <a:lstStyle/>
          <a:p>
            <a:r>
              <a:rPr lang="en-US" dirty="0"/>
              <a:t>Manual segmentation</a:t>
            </a:r>
          </a:p>
          <a:p>
            <a:pPr lvl="1"/>
            <a:r>
              <a:rPr lang="en-US" dirty="0"/>
              <a:t>Muscle ROI- T1 weighted sequences</a:t>
            </a:r>
          </a:p>
          <a:p>
            <a:pPr lvl="1"/>
            <a:r>
              <a:rPr lang="en-US" dirty="0"/>
              <a:t>Edema ROI- T2 weighted sequences</a:t>
            </a:r>
          </a:p>
          <a:p>
            <a:r>
              <a:rPr lang="en-US" b="1" dirty="0"/>
              <a:t>Involved limb ROI</a:t>
            </a:r>
          </a:p>
          <a:p>
            <a:pPr lvl="1"/>
            <a:r>
              <a:rPr lang="en-US" dirty="0"/>
              <a:t>Intersection of muscle and edema ROI</a:t>
            </a:r>
          </a:p>
          <a:p>
            <a:r>
              <a:rPr lang="en-US" b="1" dirty="0"/>
              <a:t>Uninvolved limb ROI</a:t>
            </a:r>
          </a:p>
          <a:p>
            <a:pPr lvl="1"/>
            <a:r>
              <a:rPr lang="en-US" dirty="0"/>
              <a:t>Mirrored edema ROI manually registered to uninvolved limb</a:t>
            </a:r>
            <a:br>
              <a:rPr lang="en-US" dirty="0"/>
            </a:br>
            <a:r>
              <a:rPr lang="en-US" sz="600" dirty="0"/>
              <a:t> </a:t>
            </a:r>
          </a:p>
        </p:txBody>
      </p:sp>
      <p:pic>
        <p:nvPicPr>
          <p:cNvPr id="42" name="Picture 41">
            <a:extLst>
              <a:ext uri="{FF2B5EF4-FFF2-40B4-BE49-F238E27FC236}">
                <a16:creationId xmlns:a16="http://schemas.microsoft.com/office/drawing/2014/main" id="{E6F95266-0A3D-1A49-8A02-F6FB560A853B}"/>
              </a:ext>
            </a:extLst>
          </p:cNvPr>
          <p:cNvPicPr>
            <a:picLocks noChangeAspect="1"/>
          </p:cNvPicPr>
          <p:nvPr/>
        </p:nvPicPr>
        <p:blipFill rotWithShape="1">
          <a:blip r:embed="rId3">
            <a:alphaModFix/>
          </a:blip>
          <a:srcRect l="33530" t="24457" r="33544" b="22213"/>
          <a:stretch/>
        </p:blipFill>
        <p:spPr>
          <a:xfrm>
            <a:off x="6397681" y="1822580"/>
            <a:ext cx="5721868" cy="3199254"/>
          </a:xfrm>
          <a:prstGeom prst="rect">
            <a:avLst/>
          </a:prstGeom>
        </p:spPr>
      </p:pic>
      <p:pic>
        <p:nvPicPr>
          <p:cNvPr id="12" name="Picture 11">
            <a:extLst>
              <a:ext uri="{FF2B5EF4-FFF2-40B4-BE49-F238E27FC236}">
                <a16:creationId xmlns:a16="http://schemas.microsoft.com/office/drawing/2014/main" id="{8BBF0ACD-8F7A-8146-9372-53A6FB9CE631}"/>
              </a:ext>
            </a:extLst>
          </p:cNvPr>
          <p:cNvPicPr>
            <a:picLocks noChangeAspect="1"/>
          </p:cNvPicPr>
          <p:nvPr/>
        </p:nvPicPr>
        <p:blipFill rotWithShape="1">
          <a:blip r:embed="rId4"/>
          <a:srcRect l="33519" t="25435" r="33556" b="22502"/>
          <a:stretch/>
        </p:blipFill>
        <p:spPr>
          <a:xfrm>
            <a:off x="6397681" y="1933074"/>
            <a:ext cx="5718330" cy="3121343"/>
          </a:xfrm>
          <a:prstGeom prst="rect">
            <a:avLst/>
          </a:prstGeom>
        </p:spPr>
      </p:pic>
      <p:grpSp>
        <p:nvGrpSpPr>
          <p:cNvPr id="45" name="Group 44">
            <a:extLst>
              <a:ext uri="{FF2B5EF4-FFF2-40B4-BE49-F238E27FC236}">
                <a16:creationId xmlns:a16="http://schemas.microsoft.com/office/drawing/2014/main" id="{B06D83B9-4699-7E49-9C41-4CD7BBB9274D}"/>
              </a:ext>
            </a:extLst>
          </p:cNvPr>
          <p:cNvGrpSpPr/>
          <p:nvPr/>
        </p:nvGrpSpPr>
        <p:grpSpPr>
          <a:xfrm>
            <a:off x="6497299" y="1865817"/>
            <a:ext cx="5618711" cy="3280039"/>
            <a:chOff x="422722" y="3112958"/>
            <a:chExt cx="4892894" cy="2721867"/>
          </a:xfrm>
        </p:grpSpPr>
        <p:pic>
          <p:nvPicPr>
            <p:cNvPr id="7" name="Picture 6">
              <a:extLst>
                <a:ext uri="{FF2B5EF4-FFF2-40B4-BE49-F238E27FC236}">
                  <a16:creationId xmlns:a16="http://schemas.microsoft.com/office/drawing/2014/main" id="{7114094A-21A7-FD4E-B6C5-F97A213985B2}"/>
                </a:ext>
              </a:extLst>
            </p:cNvPr>
            <p:cNvPicPr>
              <a:picLocks noChangeAspect="1"/>
            </p:cNvPicPr>
            <p:nvPr/>
          </p:nvPicPr>
          <p:blipFill rotWithShape="1">
            <a:blip r:embed="rId5">
              <a:alphaModFix/>
            </a:blip>
            <a:srcRect l="35113" t="27820" r="35049" b="24096"/>
            <a:stretch/>
          </p:blipFill>
          <p:spPr>
            <a:xfrm>
              <a:off x="422722" y="3112958"/>
              <a:ext cx="4892894" cy="2721867"/>
            </a:xfrm>
            <a:prstGeom prst="rect">
              <a:avLst/>
            </a:prstGeom>
          </p:spPr>
        </p:pic>
        <p:grpSp>
          <p:nvGrpSpPr>
            <p:cNvPr id="44" name="Group 43">
              <a:extLst>
                <a:ext uri="{FF2B5EF4-FFF2-40B4-BE49-F238E27FC236}">
                  <a16:creationId xmlns:a16="http://schemas.microsoft.com/office/drawing/2014/main" id="{5716A2F2-6C8D-D544-9FDB-F9EF264BBAC7}"/>
                </a:ext>
              </a:extLst>
            </p:cNvPr>
            <p:cNvGrpSpPr/>
            <p:nvPr/>
          </p:nvGrpSpPr>
          <p:grpSpPr>
            <a:xfrm>
              <a:off x="1080175" y="4579850"/>
              <a:ext cx="4023509" cy="1122048"/>
              <a:chOff x="1080175" y="4579850"/>
              <a:chExt cx="4023509" cy="1122048"/>
            </a:xfrm>
          </p:grpSpPr>
          <p:sp>
            <p:nvSpPr>
              <p:cNvPr id="34" name="Text Box 14">
                <a:extLst>
                  <a:ext uri="{FF2B5EF4-FFF2-40B4-BE49-F238E27FC236}">
                    <a16:creationId xmlns:a16="http://schemas.microsoft.com/office/drawing/2014/main" id="{DA0102BE-078E-884C-95D9-FC67C1416FF5}"/>
                  </a:ext>
                </a:extLst>
              </p:cNvPr>
              <p:cNvSpPr txBox="1"/>
              <p:nvPr/>
            </p:nvSpPr>
            <p:spPr>
              <a:xfrm>
                <a:off x="1080175" y="5050403"/>
                <a:ext cx="970161" cy="4888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BFlh</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 Box 16">
                <a:extLst>
                  <a:ext uri="{FF2B5EF4-FFF2-40B4-BE49-F238E27FC236}">
                    <a16:creationId xmlns:a16="http://schemas.microsoft.com/office/drawing/2014/main" id="{0F41E49A-2891-4440-B265-9E6246A9D04B}"/>
                  </a:ext>
                </a:extLst>
              </p:cNvPr>
              <p:cNvSpPr txBox="1"/>
              <p:nvPr/>
            </p:nvSpPr>
            <p:spPr>
              <a:xfrm>
                <a:off x="1633965" y="5147709"/>
                <a:ext cx="863306" cy="5360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ST </a:t>
                </a:r>
              </a:p>
            </p:txBody>
          </p:sp>
          <p:sp>
            <p:nvSpPr>
              <p:cNvPr id="36" name="Text Box 17">
                <a:extLst>
                  <a:ext uri="{FF2B5EF4-FFF2-40B4-BE49-F238E27FC236}">
                    <a16:creationId xmlns:a16="http://schemas.microsoft.com/office/drawing/2014/main" id="{BE13DF4C-0173-784F-88AE-093F183536CC}"/>
                  </a:ext>
                </a:extLst>
              </p:cNvPr>
              <p:cNvSpPr txBox="1"/>
              <p:nvPr/>
            </p:nvSpPr>
            <p:spPr>
              <a:xfrm>
                <a:off x="1975246" y="5000100"/>
                <a:ext cx="1001434" cy="5257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SM</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8" name="Text Box 19">
                <a:extLst>
                  <a:ext uri="{FF2B5EF4-FFF2-40B4-BE49-F238E27FC236}">
                    <a16:creationId xmlns:a16="http://schemas.microsoft.com/office/drawing/2014/main" id="{259BA991-2231-D74A-BE25-4D525304981F}"/>
                  </a:ext>
                </a:extLst>
              </p:cNvPr>
              <p:cNvSpPr txBox="1"/>
              <p:nvPr/>
            </p:nvSpPr>
            <p:spPr>
              <a:xfrm>
                <a:off x="4095454" y="5016271"/>
                <a:ext cx="1008230" cy="4840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BFlh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9" name="Text Box 21">
                <a:extLst>
                  <a:ext uri="{FF2B5EF4-FFF2-40B4-BE49-F238E27FC236}">
                    <a16:creationId xmlns:a16="http://schemas.microsoft.com/office/drawing/2014/main" id="{DF508392-30E1-9649-A711-9B50D5901176}"/>
                  </a:ext>
                </a:extLst>
              </p:cNvPr>
              <p:cNvSpPr txBox="1"/>
              <p:nvPr/>
            </p:nvSpPr>
            <p:spPr>
              <a:xfrm>
                <a:off x="3312378" y="5000568"/>
                <a:ext cx="846037" cy="63398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SM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0" name="Text Box 22">
                <a:extLst>
                  <a:ext uri="{FF2B5EF4-FFF2-40B4-BE49-F238E27FC236}">
                    <a16:creationId xmlns:a16="http://schemas.microsoft.com/office/drawing/2014/main" id="{42087222-3343-A444-802D-7DB7AA105B26}"/>
                  </a:ext>
                </a:extLst>
              </p:cNvPr>
              <p:cNvSpPr txBox="1"/>
              <p:nvPr/>
            </p:nvSpPr>
            <p:spPr>
              <a:xfrm>
                <a:off x="4004606" y="4579850"/>
                <a:ext cx="1059684" cy="527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BFsh</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7" name="Text Box 18">
                <a:extLst>
                  <a:ext uri="{FF2B5EF4-FFF2-40B4-BE49-F238E27FC236}">
                    <a16:creationId xmlns:a16="http://schemas.microsoft.com/office/drawing/2014/main" id="{D47B5EF0-2AA7-A847-92F4-BA850AC37D93}"/>
                  </a:ext>
                </a:extLst>
              </p:cNvPr>
              <p:cNvSpPr txBox="1"/>
              <p:nvPr/>
            </p:nvSpPr>
            <p:spPr>
              <a:xfrm>
                <a:off x="1120055" y="4640130"/>
                <a:ext cx="996721" cy="5090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BFsh</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 Box 16">
                <a:extLst>
                  <a:ext uri="{FF2B5EF4-FFF2-40B4-BE49-F238E27FC236}">
                    <a16:creationId xmlns:a16="http://schemas.microsoft.com/office/drawing/2014/main" id="{47D34D0C-BCBE-5747-90EF-7BB3E0F9FB77}"/>
                  </a:ext>
                </a:extLst>
              </p:cNvPr>
              <p:cNvSpPr txBox="1"/>
              <p:nvPr/>
            </p:nvSpPr>
            <p:spPr>
              <a:xfrm>
                <a:off x="3747094" y="5165876"/>
                <a:ext cx="863306" cy="5360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ST </a:t>
                </a:r>
              </a:p>
            </p:txBody>
          </p:sp>
        </p:grpSp>
      </p:grpSp>
      <p:sp>
        <p:nvSpPr>
          <p:cNvPr id="24" name="Content Placeholder 2">
            <a:extLst>
              <a:ext uri="{FF2B5EF4-FFF2-40B4-BE49-F238E27FC236}">
                <a16:creationId xmlns:a16="http://schemas.microsoft.com/office/drawing/2014/main" id="{02B8271F-55E2-584E-9EDB-4870BB07BAD4}"/>
              </a:ext>
            </a:extLst>
          </p:cNvPr>
          <p:cNvSpPr txBox="1">
            <a:spLocks/>
          </p:cNvSpPr>
          <p:nvPr/>
        </p:nvSpPr>
        <p:spPr>
          <a:xfrm>
            <a:off x="184045" y="5139096"/>
            <a:ext cx="11682826" cy="1583188"/>
          </a:xfrm>
          <a:prstGeom prst="rect">
            <a:avLst/>
          </a:prstGeom>
        </p:spPr>
        <p:txBody>
          <a:bodyPr/>
          <a:lstStyle>
            <a:lvl1pPr marL="342900" indent="-342900" algn="l" defTabSz="457200" rtl="0" eaLnBrk="1" fontAlgn="base" hangingPunct="1">
              <a:spcBef>
                <a:spcPct val="20000"/>
              </a:spcBef>
              <a:spcAft>
                <a:spcPct val="0"/>
              </a:spcAft>
              <a:buClr>
                <a:srgbClr val="980013"/>
              </a:buClr>
              <a:buFont typeface="Arial"/>
              <a:buChar char="•"/>
              <a:defRPr sz="2800" kern="1200">
                <a:solidFill>
                  <a:schemeClr val="tx1">
                    <a:lumMod val="85000"/>
                    <a:lumOff val="15000"/>
                  </a:schemeClr>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Tx/>
              <a:buSzPct val="100000"/>
              <a:buFont typeface="Calibri" panose="020F0502020204030204" pitchFamily="34" charset="0"/>
              <a:buChar char="−"/>
              <a:defRPr sz="2400" kern="1200">
                <a:solidFill>
                  <a:schemeClr val="tx1">
                    <a:lumMod val="85000"/>
                    <a:lumOff val="15000"/>
                  </a:schemeClr>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980013"/>
              </a:buClr>
              <a:buSzPct val="100000"/>
              <a:buFont typeface="Calibri" panose="020F0502020204030204" pitchFamily="34" charset="0"/>
              <a:buChar char="◦"/>
              <a:defRPr sz="2000" kern="1200">
                <a:solidFill>
                  <a:schemeClr val="tx1">
                    <a:lumMod val="85000"/>
                    <a:lumOff val="15000"/>
                  </a:schemeClr>
                </a:solidFill>
                <a:latin typeface="+mn-lt"/>
                <a:ea typeface="ＭＳ Ｐゴシック" charset="0"/>
                <a:cs typeface="+mn-cs"/>
              </a:defRPr>
            </a:lvl3pPr>
            <a:lvl4pPr marL="1600200" indent="-228600" algn="l" defTabSz="457200" rtl="0" eaLnBrk="1" fontAlgn="base" hangingPunct="1">
              <a:spcBef>
                <a:spcPct val="20000"/>
              </a:spcBef>
              <a:spcAft>
                <a:spcPct val="0"/>
              </a:spcAft>
              <a:buClrTx/>
              <a:buSzPct val="95000"/>
              <a:buFont typeface="Wingdings" panose="05000000000000000000" pitchFamily="2" charset="2"/>
              <a:buChar char="§"/>
              <a:defRPr sz="1800" kern="1200">
                <a:solidFill>
                  <a:schemeClr val="tx1">
                    <a:lumMod val="85000"/>
                    <a:lumOff val="15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6F0100"/>
              </a:buClr>
              <a:buFont typeface="Arial" panose="020B0604020202020204" pitchFamily="34" charset="0"/>
              <a:buChar char="•"/>
              <a:defRPr sz="1600" kern="1200">
                <a:solidFill>
                  <a:schemeClr val="tx1">
                    <a:lumMod val="85000"/>
                    <a:lumOff val="15000"/>
                  </a:schemeClr>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Masks were overlaid on DTI maps to identify average parameters </a:t>
            </a:r>
          </a:p>
          <a:p>
            <a:r>
              <a:rPr lang="en-US" b="1" dirty="0"/>
              <a:t>Outcome measures: </a:t>
            </a:r>
            <a:r>
              <a:rPr lang="en-US" dirty="0"/>
              <a:t>Fractional Anisotropy (FA), Mean diffusivity (MD), radial diffusivity (RD), eigenvalues (</a:t>
            </a:r>
            <a:r>
              <a:rPr lang="en-US" dirty="0">
                <a:sym typeface="Symbol" pitchFamily="2" charset="2"/>
              </a:rPr>
              <a:t></a:t>
            </a:r>
            <a:r>
              <a:rPr lang="en-US" dirty="0"/>
              <a:t>1, </a:t>
            </a:r>
            <a:r>
              <a:rPr lang="en-US" dirty="0">
                <a:sym typeface="Symbol" pitchFamily="2" charset="2"/>
              </a:rPr>
              <a:t></a:t>
            </a:r>
            <a:r>
              <a:rPr lang="en-US" dirty="0"/>
              <a:t>2, </a:t>
            </a:r>
            <a:r>
              <a:rPr lang="en-US" dirty="0">
                <a:sym typeface="Symbol" pitchFamily="2" charset="2"/>
              </a:rPr>
              <a:t></a:t>
            </a:r>
            <a:r>
              <a:rPr lang="en-US" dirty="0"/>
              <a:t>3) </a:t>
            </a:r>
          </a:p>
        </p:txBody>
      </p:sp>
      <p:sp>
        <p:nvSpPr>
          <p:cNvPr id="2" name="Title 1">
            <a:extLst>
              <a:ext uri="{FF2B5EF4-FFF2-40B4-BE49-F238E27FC236}">
                <a16:creationId xmlns:a16="http://schemas.microsoft.com/office/drawing/2014/main" id="{8DBD0696-A47D-AE4B-BAF6-F1A833B65BED}"/>
              </a:ext>
            </a:extLst>
          </p:cNvPr>
          <p:cNvSpPr>
            <a:spLocks noGrp="1"/>
          </p:cNvSpPr>
          <p:nvPr>
            <p:ph type="title"/>
          </p:nvPr>
        </p:nvSpPr>
        <p:spPr>
          <a:xfrm>
            <a:off x="408562" y="788988"/>
            <a:ext cx="11173838" cy="678568"/>
          </a:xfrm>
        </p:spPr>
        <p:txBody>
          <a:bodyPr/>
          <a:lstStyle/>
          <a:p>
            <a:r>
              <a:rPr lang="en-US" sz="3600" dirty="0"/>
              <a:t>Methods: Image Analysis</a:t>
            </a:r>
          </a:p>
        </p:txBody>
      </p:sp>
      <p:pic>
        <p:nvPicPr>
          <p:cNvPr id="16" name="Picture 15">
            <a:extLst>
              <a:ext uri="{FF2B5EF4-FFF2-40B4-BE49-F238E27FC236}">
                <a16:creationId xmlns:a16="http://schemas.microsoft.com/office/drawing/2014/main" id="{15D5F8C7-91C6-E445-A0EE-4A430E34276D}"/>
              </a:ext>
            </a:extLst>
          </p:cNvPr>
          <p:cNvPicPr>
            <a:picLocks noChangeAspect="1"/>
          </p:cNvPicPr>
          <p:nvPr/>
        </p:nvPicPr>
        <p:blipFill rotWithShape="1">
          <a:blip r:embed="rId6">
            <a:clrChange>
              <a:clrFrom>
                <a:srgbClr val="000000"/>
              </a:clrFrom>
              <a:clrTo>
                <a:srgbClr val="000000">
                  <a:alpha val="0"/>
                </a:srgbClr>
              </a:clrTo>
            </a:clrChange>
            <a:alphaModFix amt="50000"/>
            <a:duotone>
              <a:schemeClr val="bg2">
                <a:shade val="45000"/>
                <a:satMod val="135000"/>
              </a:schemeClr>
              <a:prstClr val="white"/>
            </a:duotone>
          </a:blip>
          <a:srcRect l="33095" t="22552" r="33306" b="19609"/>
          <a:stretch/>
        </p:blipFill>
        <p:spPr>
          <a:xfrm flipH="1">
            <a:off x="6638196" y="2057097"/>
            <a:ext cx="5228675" cy="3107061"/>
          </a:xfrm>
          <a:prstGeom prst="rect">
            <a:avLst/>
          </a:prstGeom>
        </p:spPr>
      </p:pic>
    </p:spTree>
    <p:extLst>
      <p:ext uri="{BB962C8B-B14F-4D97-AF65-F5344CB8AC3E}">
        <p14:creationId xmlns:p14="http://schemas.microsoft.com/office/powerpoint/2010/main" val="15106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6AA7E7A-4ACE-FB44-B4A9-6FB6A0850E46}"/>
              </a:ext>
            </a:extLst>
          </p:cNvPr>
          <p:cNvSpPr>
            <a:spLocks noGrp="1"/>
          </p:cNvSpPr>
          <p:nvPr>
            <p:ph sz="half" idx="10"/>
          </p:nvPr>
        </p:nvSpPr>
        <p:spPr>
          <a:xfrm>
            <a:off x="5638800" y="1619251"/>
            <a:ext cx="5384800" cy="4525963"/>
          </a:xfrm>
        </p:spPr>
        <p:txBody>
          <a:bodyPr/>
          <a:lstStyle/>
          <a:p>
            <a:r>
              <a:rPr lang="en-US" dirty="0"/>
              <a:t>Injured Limb</a:t>
            </a:r>
          </a:p>
          <a:p>
            <a:pPr lvl="1"/>
            <a:r>
              <a:rPr lang="en-US" dirty="0"/>
              <a:t>Dominant 13</a:t>
            </a:r>
          </a:p>
          <a:p>
            <a:pPr lvl="1"/>
            <a:r>
              <a:rPr lang="en-US" dirty="0"/>
              <a:t>Non-dominant 8</a:t>
            </a:r>
          </a:p>
          <a:p>
            <a:r>
              <a:rPr lang="en-US" dirty="0"/>
              <a:t>Previous History of HSI</a:t>
            </a:r>
          </a:p>
          <a:p>
            <a:pPr lvl="1"/>
            <a:r>
              <a:rPr lang="en-US" dirty="0"/>
              <a:t>Ipsilateral Limb 4</a:t>
            </a:r>
          </a:p>
          <a:p>
            <a:pPr lvl="1"/>
            <a:r>
              <a:rPr lang="en-US" dirty="0"/>
              <a:t>Contralateral Limb 5</a:t>
            </a:r>
          </a:p>
          <a:p>
            <a:pPr lvl="1"/>
            <a:r>
              <a:rPr lang="en-US" dirty="0"/>
              <a:t>Bilateral 5</a:t>
            </a:r>
          </a:p>
          <a:p>
            <a:pPr lvl="1"/>
            <a:r>
              <a:rPr lang="en-US" dirty="0"/>
              <a:t>None 7</a:t>
            </a:r>
          </a:p>
          <a:p>
            <a:endParaRPr lang="en-US" dirty="0"/>
          </a:p>
          <a:p>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3B9506-C296-5E43-A87B-355812A43AC5}"/>
                  </a:ext>
                </a:extLst>
              </p:cNvPr>
              <p:cNvSpPr>
                <a:spLocks noGrp="1"/>
              </p:cNvSpPr>
              <p:nvPr>
                <p:ph sz="half" idx="1"/>
              </p:nvPr>
            </p:nvSpPr>
            <p:spPr>
              <a:xfrm>
                <a:off x="1352550" y="1619252"/>
                <a:ext cx="5384800" cy="4525963"/>
              </a:xfrm>
            </p:spPr>
            <p:txBody>
              <a:bodyPr/>
              <a:lstStyle/>
              <a:p>
                <a:r>
                  <a:rPr lang="en-US" dirty="0"/>
                  <a:t>Total Subjects 21</a:t>
                </a:r>
              </a:p>
              <a:p>
                <a:pPr lvl="1"/>
                <a:r>
                  <a:rPr lang="en-US" dirty="0"/>
                  <a:t>Male 19</a:t>
                </a:r>
              </a:p>
              <a:p>
                <a:pPr lvl="1"/>
                <a:r>
                  <a:rPr lang="en-US" dirty="0"/>
                  <a:t>Female 2</a:t>
                </a:r>
              </a:p>
              <a:p>
                <a:pPr fontAlgn="t"/>
                <a:r>
                  <a:rPr lang="en-US" dirty="0"/>
                  <a:t>Age 19.8 </a:t>
                </a:r>
                <a14:m>
                  <m:oMath xmlns:m="http://schemas.openxmlformats.org/officeDocument/2006/math">
                    <m:r>
                      <a:rPr lang="en-US" b="0" i="1">
                        <a:latin typeface="Cambria Math" panose="02040503050406030204" pitchFamily="18" charset="0"/>
                      </a:rPr>
                      <m:t>± 1.5</m:t>
                    </m:r>
                  </m:oMath>
                </a14:m>
                <a:r>
                  <a:rPr lang="en-US" dirty="0"/>
                  <a:t> yo</a:t>
                </a:r>
              </a:p>
              <a:p>
                <a:r>
                  <a:rPr lang="en-US" dirty="0"/>
                  <a:t>Sport</a:t>
                </a:r>
              </a:p>
              <a:p>
                <a:pPr lvl="1"/>
                <a:r>
                  <a:rPr lang="en-US" dirty="0"/>
                  <a:t>Track 11</a:t>
                </a:r>
              </a:p>
              <a:p>
                <a:pPr lvl="1"/>
                <a:r>
                  <a:rPr lang="en-US" dirty="0"/>
                  <a:t>Football 9</a:t>
                </a:r>
              </a:p>
              <a:p>
                <a:pPr lvl="1"/>
                <a:r>
                  <a:rPr lang="en-US" dirty="0"/>
                  <a:t>Soccer 1</a:t>
                </a:r>
              </a:p>
            </p:txBody>
          </p:sp>
        </mc:Choice>
        <mc:Fallback xmlns="">
          <p:sp>
            <p:nvSpPr>
              <p:cNvPr id="3" name="Content Placeholder 2">
                <a:extLst>
                  <a:ext uri="{FF2B5EF4-FFF2-40B4-BE49-F238E27FC236}">
                    <a16:creationId xmlns:a16="http://schemas.microsoft.com/office/drawing/2014/main" id="{413B9506-C296-5E43-A87B-355812A43AC5}"/>
                  </a:ext>
                </a:extLst>
              </p:cNvPr>
              <p:cNvSpPr>
                <a:spLocks noGrp="1" noRot="1" noChangeAspect="1" noMove="1" noResize="1" noEditPoints="1" noAdjustHandles="1" noChangeArrowheads="1" noChangeShapeType="1" noTextEdit="1"/>
              </p:cNvSpPr>
              <p:nvPr>
                <p:ph sz="half" idx="1"/>
              </p:nvPr>
            </p:nvSpPr>
            <p:spPr>
              <a:xfrm>
                <a:off x="1352550" y="1619252"/>
                <a:ext cx="5384800" cy="4525963"/>
              </a:xfrm>
              <a:blipFill>
                <a:blip r:embed="rId3"/>
                <a:stretch>
                  <a:fillRect l="-2118" t="-140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B6E438D2-0DE4-944A-A887-E5B8F4F0B3D9}"/>
              </a:ext>
            </a:extLst>
          </p:cNvPr>
          <p:cNvSpPr>
            <a:spLocks noGrp="1"/>
          </p:cNvSpPr>
          <p:nvPr>
            <p:ph type="title"/>
          </p:nvPr>
        </p:nvSpPr>
        <p:spPr/>
        <p:txBody>
          <a:bodyPr/>
          <a:lstStyle/>
          <a:p>
            <a:r>
              <a:rPr lang="en-US" dirty="0"/>
              <a:t>Results: Subject Demographics</a:t>
            </a:r>
          </a:p>
        </p:txBody>
      </p:sp>
      <p:pic>
        <p:nvPicPr>
          <p:cNvPr id="8" name="Picture 7">
            <a:extLst>
              <a:ext uri="{FF2B5EF4-FFF2-40B4-BE49-F238E27FC236}">
                <a16:creationId xmlns:a16="http://schemas.microsoft.com/office/drawing/2014/main" id="{596C63C9-8C57-324C-9441-ED9E43D978AE}"/>
              </a:ext>
            </a:extLst>
          </p:cNvPr>
          <p:cNvPicPr>
            <a:picLocks noChangeAspect="1"/>
          </p:cNvPicPr>
          <p:nvPr/>
        </p:nvPicPr>
        <p:blipFill>
          <a:blip r:embed="rId4"/>
          <a:stretch>
            <a:fillRect/>
          </a:stretch>
        </p:blipFill>
        <p:spPr>
          <a:xfrm>
            <a:off x="9925050" y="3383140"/>
            <a:ext cx="2133600" cy="3208159"/>
          </a:xfrm>
          <a:prstGeom prst="rect">
            <a:avLst/>
          </a:prstGeom>
        </p:spPr>
      </p:pic>
    </p:spTree>
    <p:extLst>
      <p:ext uri="{BB962C8B-B14F-4D97-AF65-F5344CB8AC3E}">
        <p14:creationId xmlns:p14="http://schemas.microsoft.com/office/powerpoint/2010/main" val="398894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BA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RI Segmentation Update_10_2_18" id="{EA4E51E7-2B34-274B-96D1-D82592BC6B99}" vid="{F5763F0E-9C64-1E4B-B813-0990D386E7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BAP</Template>
  <TotalTime>15420</TotalTime>
  <Words>2113</Words>
  <Application>Microsoft Office PowerPoint</Application>
  <PresentationFormat>Widescreen</PresentationFormat>
  <Paragraphs>336</Paragraphs>
  <Slides>20</Slides>
  <Notes>17</Notes>
  <HiddenSlides>2</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BAP</vt:lpstr>
      <vt:lpstr>Christa M Wille, PT, DPT; Samuel A Hurley, PhD; Nagesh Adluru, PhD; Rebecca Alcock, Bryan C Heiderscheit, PT, PhD, Richard Kijowski MD RSNA 2019 December 3rd, 2019 Chicago, IL </vt:lpstr>
      <vt:lpstr>Background</vt:lpstr>
      <vt:lpstr>How Severe is the Injury? </vt:lpstr>
      <vt:lpstr>Methods</vt:lpstr>
      <vt:lpstr>Methods: MRI Sequences</vt:lpstr>
      <vt:lpstr>Methods: DWI Sequence</vt:lpstr>
      <vt:lpstr>Diffusion Tensor Imaging</vt:lpstr>
      <vt:lpstr>Methods: Image Analysis</vt:lpstr>
      <vt:lpstr>Results: Subject Demographics</vt:lpstr>
      <vt:lpstr>Results: Injury Descriptions</vt:lpstr>
      <vt:lpstr>Results: Fractional Anisotropy</vt:lpstr>
      <vt:lpstr>Results: Mean Diffusivity</vt:lpstr>
      <vt:lpstr>Results: Eigenvalue λ1</vt:lpstr>
      <vt:lpstr>Results: Eigenvalues λ2 &amp; λ3</vt:lpstr>
      <vt:lpstr>Results: Radial Diffusivity</vt:lpstr>
      <vt:lpstr>Results: Summary</vt:lpstr>
      <vt:lpstr>Tractography</vt:lpstr>
      <vt:lpstr>Conclusions</vt:lpstr>
      <vt:lpstr>Acknowledgements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Christa M Wille, PT, DPT; Samuel A Hurley, PhD; Nagesh Adluru, PhD; Rebecca Alcock, Bryan C Heiderscheit, PT, PhD, Richard Kijowski MD RSNA 2019 December 3rd, 2019 Chicago, IL </dc:title>
  <dc:creator>Christa Wille</dc:creator>
  <cp:lastModifiedBy>Christa Wille</cp:lastModifiedBy>
  <cp:revision>39</cp:revision>
  <cp:lastPrinted>2015-07-30T22:02:09Z</cp:lastPrinted>
  <dcterms:created xsi:type="dcterms:W3CDTF">2019-11-20T02:37:49Z</dcterms:created>
  <dcterms:modified xsi:type="dcterms:W3CDTF">2021-03-27T22:02:13Z</dcterms:modified>
</cp:coreProperties>
</file>